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3" r:id="rId3"/>
    <p:sldId id="262" r:id="rId4"/>
    <p:sldId id="391" r:id="rId5"/>
    <p:sldId id="263" r:id="rId6"/>
    <p:sldId id="392" r:id="rId7"/>
    <p:sldId id="350" r:id="rId8"/>
    <p:sldId id="358" r:id="rId9"/>
    <p:sldId id="397" r:id="rId10"/>
    <p:sldId id="382" r:id="rId11"/>
    <p:sldId id="380" r:id="rId12"/>
    <p:sldId id="359" r:id="rId13"/>
    <p:sldId id="381" r:id="rId14"/>
    <p:sldId id="383" r:id="rId15"/>
    <p:sldId id="379" r:id="rId16"/>
    <p:sldId id="356" r:id="rId17"/>
    <p:sldId id="364" r:id="rId18"/>
    <p:sldId id="369" r:id="rId19"/>
    <p:sldId id="357" r:id="rId20"/>
    <p:sldId id="362" r:id="rId21"/>
    <p:sldId id="355" r:id="rId22"/>
    <p:sldId id="360" r:id="rId23"/>
    <p:sldId id="365" r:id="rId24"/>
    <p:sldId id="387" r:id="rId25"/>
    <p:sldId id="373" r:id="rId26"/>
    <p:sldId id="388" r:id="rId27"/>
    <p:sldId id="363" r:id="rId28"/>
    <p:sldId id="370" r:id="rId29"/>
    <p:sldId id="378" r:id="rId30"/>
    <p:sldId id="351" r:id="rId31"/>
    <p:sldId id="353" r:id="rId32"/>
    <p:sldId id="377" r:id="rId33"/>
    <p:sldId id="361" r:id="rId34"/>
    <p:sldId id="393" r:id="rId35"/>
    <p:sldId id="349" r:id="rId36"/>
    <p:sldId id="374" r:id="rId37"/>
    <p:sldId id="384" r:id="rId38"/>
    <p:sldId id="385" r:id="rId39"/>
    <p:sldId id="386" r:id="rId40"/>
    <p:sldId id="394" r:id="rId41"/>
    <p:sldId id="396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000"/>
    <a:srgbClr val="F2F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280" autoAdjust="0"/>
  </p:normalViewPr>
  <p:slideViewPr>
    <p:cSldViewPr>
      <p:cViewPr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15075-349D-434E-8C6F-A9CAD14FA0A3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37F7E-9342-48B7-AFEC-C960B2C99CD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186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433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91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27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59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288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30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01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15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4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37F7E-9342-48B7-AFEC-C960B2C99CDF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0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C4A6-2DFF-4E3F-B0AA-39B5EC772447}" type="datetimeFigureOut">
              <a:rPr lang="cs-CZ" smtClean="0"/>
              <a:pPr/>
              <a:t>12.3.2018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3FE62-0735-428A-ADC3-A58AB220C78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6" y="4437112"/>
            <a:ext cx="7056784" cy="1080120"/>
          </a:xfrm>
        </p:spPr>
        <p:txBody>
          <a:bodyPr>
            <a:normAutofit/>
          </a:bodyPr>
          <a:lstStyle/>
          <a:p>
            <a:r>
              <a:rPr lang="cs-CZ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Řešení venkovních prostorů</a:t>
            </a:r>
          </a:p>
          <a:p>
            <a:r>
              <a:rPr lang="cs-CZ" sz="2400" b="1" dirty="0">
                <a:solidFill>
                  <a:srgbClr val="740000"/>
                </a:solidFill>
              </a:rPr>
              <a:t>TERASY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D05BE35-F544-4DBF-BB39-CC588C368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8" r="4657" b="16636"/>
          <a:stretch/>
        </p:blipFill>
        <p:spPr>
          <a:xfrm>
            <a:off x="457200" y="1308978"/>
            <a:ext cx="5380441" cy="242415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7913AE-45FF-4601-9440-A500EE47A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9500" b="4004"/>
          <a:stretch/>
        </p:blipFill>
        <p:spPr>
          <a:xfrm>
            <a:off x="2751418" y="3452788"/>
            <a:ext cx="5935382" cy="286437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79BBCF3-1419-4697-9807-C9C7BDD7E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D3AEA0DF-63D8-45D0-B49D-438B52E8785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Terasové podloží – ZHUTNĚNÝ ŠTĚRK</a:t>
            </a:r>
          </a:p>
        </p:txBody>
      </p:sp>
    </p:spTree>
    <p:extLst>
      <p:ext uri="{BB962C8B-B14F-4D97-AF65-F5344CB8AC3E}">
        <p14:creationId xmlns:p14="http://schemas.microsoft.com/office/powerpoint/2010/main" val="417872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B56E74E-B0BE-4FB8-90E1-95AFFA1C62B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Terasové podloží – ZHUTNĚNÝ ŠTĚRK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3F03C91F-7F2C-4C8C-8ABD-18F4AC4A4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33687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0" y="1334097"/>
            <a:ext cx="8166720" cy="50985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600" b="1" dirty="0"/>
          </a:p>
          <a:p>
            <a:pPr marL="0" indent="0">
              <a:buNone/>
            </a:pPr>
            <a:endParaRPr lang="cs-CZ" sz="2600" b="1" dirty="0"/>
          </a:p>
          <a:p>
            <a:endParaRPr lang="cs-CZ" sz="2600" b="1" dirty="0"/>
          </a:p>
          <a:p>
            <a:endParaRPr lang="cs-CZ" sz="2600" b="1" dirty="0"/>
          </a:p>
          <a:p>
            <a:pPr marL="0" indent="0">
              <a:buNone/>
            </a:pPr>
            <a:r>
              <a:rPr lang="cs-CZ" sz="2600" b="1" dirty="0"/>
              <a:t> </a:t>
            </a:r>
          </a:p>
          <a:p>
            <a:pPr marL="0" indent="0">
              <a:buNone/>
            </a:pPr>
            <a:r>
              <a:rPr lang="cs-CZ" sz="1600" dirty="0"/>
              <a:t> 			 	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2. Terasové podloží - BETON</a:t>
            </a:r>
          </a:p>
        </p:txBody>
      </p:sp>
      <p:pic>
        <p:nvPicPr>
          <p:cNvPr id="128" name="Picture 4">
            <a:extLst>
              <a:ext uri="{FF2B5EF4-FFF2-40B4-BE49-F238E27FC236}">
                <a16:creationId xmlns:a16="http://schemas.microsoft.com/office/drawing/2014/main" id="{6BF74141-416E-415A-A8BE-28183539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Users\Ivana\Documents\A-EXTRU-PROFI-TERASY\FOTOGALERIE\JONÁŠ-MÍRA\2016\CHVALETICE - Bamboo\CHVALETICE 2.jpg">
            <a:extLst>
              <a:ext uri="{FF2B5EF4-FFF2-40B4-BE49-F238E27FC236}">
                <a16:creationId xmlns:a16="http://schemas.microsoft.com/office/drawing/2014/main" id="{BA521283-5096-49EA-927F-4C47B85FA3C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8"/>
          <a:stretch/>
        </p:blipFill>
        <p:spPr bwMode="auto">
          <a:xfrm>
            <a:off x="430734" y="1224832"/>
            <a:ext cx="5581426" cy="278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Ivana\Documents\A-EXTRU-PROFI-TERASY\FOTOGALERIE\JONÁŠ-MÍRA\2016\CHVALETICE - Bamboo\CHVALETICE 3.jpg">
            <a:extLst>
              <a:ext uri="{FF2B5EF4-FFF2-40B4-BE49-F238E27FC236}">
                <a16:creationId xmlns:a16="http://schemas.microsoft.com/office/drawing/2014/main" id="{CA139E2F-373B-49C4-9F40-AE8760A9168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2617" r="5001" b="4371"/>
          <a:stretch/>
        </p:blipFill>
        <p:spPr bwMode="auto">
          <a:xfrm>
            <a:off x="3190887" y="3295031"/>
            <a:ext cx="5433033" cy="2838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82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4C8906B-AB60-4DF4-859D-BF4E3DA61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7"/>
          <a:stretch/>
        </p:blipFill>
        <p:spPr>
          <a:xfrm>
            <a:off x="482708" y="2092001"/>
            <a:ext cx="5340770" cy="3024336"/>
          </a:xfr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DA2B27EC-4C15-4CF9-A930-BE1E04CCF8F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Terasové podloží - BETON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0A4EA6A-9E26-4E80-8D7D-C8F639F44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14756"/>
          <a:stretch/>
        </p:blipFill>
        <p:spPr>
          <a:xfrm>
            <a:off x="6323959" y="1844823"/>
            <a:ext cx="2544753" cy="3518691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6ED9212-F483-4F08-A0CF-0E5B064D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ál 15">
            <a:extLst>
              <a:ext uri="{FF2B5EF4-FFF2-40B4-BE49-F238E27FC236}">
                <a16:creationId xmlns:a16="http://schemas.microsoft.com/office/drawing/2014/main" id="{B7210069-F380-49E4-BE82-0DD44B3EF277}"/>
              </a:ext>
            </a:extLst>
          </p:cNvPr>
          <p:cNvSpPr/>
          <p:nvPr/>
        </p:nvSpPr>
        <p:spPr>
          <a:xfrm rot="19557520">
            <a:off x="6987291" y="1611588"/>
            <a:ext cx="1497842" cy="3526221"/>
          </a:xfrm>
          <a:prstGeom prst="ellipse">
            <a:avLst/>
          </a:prstGeom>
          <a:noFill/>
          <a:ln w="41275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FDAD9C7-4049-457B-AB1A-550CBBCBEF1F}"/>
              </a:ext>
            </a:extLst>
          </p:cNvPr>
          <p:cNvSpPr/>
          <p:nvPr/>
        </p:nvSpPr>
        <p:spPr>
          <a:xfrm>
            <a:off x="683568" y="2276872"/>
            <a:ext cx="4094112" cy="1584176"/>
          </a:xfrm>
          <a:prstGeom prst="ellipse">
            <a:avLst/>
          </a:prstGeom>
          <a:noFill/>
          <a:ln w="41275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7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C4B0DBF-E50D-401E-919E-5A7838712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t="7301" r="5150" b="44252"/>
          <a:stretch/>
        </p:blipFill>
        <p:spPr>
          <a:xfrm>
            <a:off x="487965" y="1458918"/>
            <a:ext cx="4896544" cy="23762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ED8CBC8-22CF-4897-90AA-3DB1A75AC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906" r="47235" b="49160"/>
          <a:stretch/>
        </p:blipFill>
        <p:spPr>
          <a:xfrm>
            <a:off x="456953" y="4073873"/>
            <a:ext cx="4896544" cy="21482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FD145E-A3BE-40C8-A55D-98CE8878D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40" y="2303768"/>
            <a:ext cx="3275856" cy="245689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5D1D234-F768-4843-942B-707164EE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CDE0E82D-7EC7-4DF1-A03B-EC4BE462BEA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Terasové podloží - BETON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280C05E-79F7-4064-A9FC-A64E83A4AB5D}"/>
              </a:ext>
            </a:extLst>
          </p:cNvPr>
          <p:cNvSpPr/>
          <p:nvPr/>
        </p:nvSpPr>
        <p:spPr>
          <a:xfrm rot="20783897">
            <a:off x="390340" y="4743550"/>
            <a:ext cx="4435591" cy="899821"/>
          </a:xfrm>
          <a:prstGeom prst="ellipse">
            <a:avLst/>
          </a:prstGeom>
          <a:noFill/>
          <a:ln w="41275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67FD84C4-26EC-470A-9AB5-01CCF0A66F75}"/>
              </a:ext>
            </a:extLst>
          </p:cNvPr>
          <p:cNvSpPr/>
          <p:nvPr/>
        </p:nvSpPr>
        <p:spPr>
          <a:xfrm rot="2166710">
            <a:off x="3077955" y="2566227"/>
            <a:ext cx="2392759" cy="910541"/>
          </a:xfrm>
          <a:prstGeom prst="ellipse">
            <a:avLst/>
          </a:prstGeom>
          <a:noFill/>
          <a:ln w="41275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914A0931-70BC-4101-9AC7-15D6108E7076}"/>
              </a:ext>
            </a:extLst>
          </p:cNvPr>
          <p:cNvSpPr/>
          <p:nvPr/>
        </p:nvSpPr>
        <p:spPr>
          <a:xfrm>
            <a:off x="5561587" y="2708921"/>
            <a:ext cx="2898845" cy="999884"/>
          </a:xfrm>
          <a:prstGeom prst="ellipse">
            <a:avLst/>
          </a:prstGeom>
          <a:noFill/>
          <a:ln w="41275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EED257-9BA6-4A65-89C5-B5431F3F8D71}"/>
              </a:ext>
            </a:extLst>
          </p:cNvPr>
          <p:cNvSpPr txBox="1"/>
          <p:nvPr/>
        </p:nvSpPr>
        <p:spPr>
          <a:xfrm>
            <a:off x="5807457" y="1332541"/>
            <a:ext cx="2174535" cy="646331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Hranoly na okrajích terasy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CDD8C39-43FA-4BE0-AF17-FFEAC2EAAED1}"/>
              </a:ext>
            </a:extLst>
          </p:cNvPr>
          <p:cNvSpPr txBox="1"/>
          <p:nvPr/>
        </p:nvSpPr>
        <p:spPr>
          <a:xfrm>
            <a:off x="5745888" y="5525459"/>
            <a:ext cx="2174535" cy="646331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Nastavení krátkých hranolů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B882B522-4159-4AE9-8F9B-F214BB7705EC}"/>
              </a:ext>
            </a:extLst>
          </p:cNvPr>
          <p:cNvCxnSpPr>
            <a:cxnSpLocks/>
          </p:cNvCxnSpPr>
          <p:nvPr/>
        </p:nvCxnSpPr>
        <p:spPr>
          <a:xfrm flipH="1">
            <a:off x="7380312" y="1978872"/>
            <a:ext cx="432049" cy="730049"/>
          </a:xfrm>
          <a:prstGeom prst="straightConnector1">
            <a:avLst/>
          </a:prstGeom>
          <a:ln w="25400">
            <a:solidFill>
              <a:srgbClr val="74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5780F34-28BC-456C-AA76-F177009D62BB}"/>
              </a:ext>
            </a:extLst>
          </p:cNvPr>
          <p:cNvCxnSpPr>
            <a:cxnSpLocks/>
          </p:cNvCxnSpPr>
          <p:nvPr/>
        </p:nvCxnSpPr>
        <p:spPr>
          <a:xfrm flipH="1">
            <a:off x="4716016" y="1607018"/>
            <a:ext cx="1091442" cy="1430870"/>
          </a:xfrm>
          <a:prstGeom prst="straightConnector1">
            <a:avLst/>
          </a:prstGeom>
          <a:ln w="25400">
            <a:solidFill>
              <a:srgbClr val="74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36BD74BC-1177-48B2-BA97-87448D21DF16}"/>
              </a:ext>
            </a:extLst>
          </p:cNvPr>
          <p:cNvCxnSpPr>
            <a:cxnSpLocks/>
          </p:cNvCxnSpPr>
          <p:nvPr/>
        </p:nvCxnSpPr>
        <p:spPr>
          <a:xfrm flipH="1" flipV="1">
            <a:off x="4427984" y="5085556"/>
            <a:ext cx="1325351" cy="444210"/>
          </a:xfrm>
          <a:prstGeom prst="straightConnector1">
            <a:avLst/>
          </a:prstGeom>
          <a:ln w="25400">
            <a:solidFill>
              <a:srgbClr val="74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73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0" y="1334097"/>
            <a:ext cx="8166720" cy="50985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600" b="1" dirty="0"/>
          </a:p>
          <a:p>
            <a:pPr marL="0" indent="0">
              <a:buNone/>
            </a:pPr>
            <a:endParaRPr lang="cs-CZ" sz="2600" b="1" dirty="0"/>
          </a:p>
          <a:p>
            <a:endParaRPr lang="cs-CZ" sz="2600" b="1" dirty="0"/>
          </a:p>
          <a:p>
            <a:endParaRPr lang="cs-CZ" sz="2600" b="1" dirty="0"/>
          </a:p>
          <a:p>
            <a:pPr marL="0" indent="0">
              <a:buNone/>
            </a:pPr>
            <a:r>
              <a:rPr lang="cs-CZ" sz="2600" b="1" dirty="0"/>
              <a:t> </a:t>
            </a:r>
          </a:p>
          <a:p>
            <a:pPr marL="0" indent="0">
              <a:buNone/>
            </a:pPr>
            <a:r>
              <a:rPr lang="cs-CZ" sz="1600" dirty="0"/>
              <a:t> 			 	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2. Terasové podloží - BETON</a:t>
            </a:r>
          </a:p>
        </p:txBody>
      </p:sp>
      <p:pic>
        <p:nvPicPr>
          <p:cNvPr id="128" name="Picture 4">
            <a:extLst>
              <a:ext uri="{FF2B5EF4-FFF2-40B4-BE49-F238E27FC236}">
                <a16:creationId xmlns:a16="http://schemas.microsoft.com/office/drawing/2014/main" id="{6BF74141-416E-415A-A8BE-28183539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4788C70-A04F-4092-9CF1-4FFC78503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0"/>
          <a:stretch/>
        </p:blipFill>
        <p:spPr>
          <a:xfrm>
            <a:off x="283513" y="1589460"/>
            <a:ext cx="8015432" cy="3679079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045A1F82-1A20-4302-944E-30215074BCEC}"/>
              </a:ext>
            </a:extLst>
          </p:cNvPr>
          <p:cNvSpPr/>
          <p:nvPr/>
        </p:nvSpPr>
        <p:spPr>
          <a:xfrm>
            <a:off x="5652120" y="2492896"/>
            <a:ext cx="2160240" cy="936104"/>
          </a:xfrm>
          <a:prstGeom prst="ellipse">
            <a:avLst/>
          </a:prstGeom>
          <a:noFill/>
          <a:ln w="41275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9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0" y="1206466"/>
            <a:ext cx="8166720" cy="5030846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Fatrafol</a:t>
            </a:r>
            <a:r>
              <a:rPr lang="cs-CZ" sz="2400" b="1" dirty="0"/>
              <a:t> folie – </a:t>
            </a:r>
            <a:r>
              <a:rPr lang="cs-CZ" sz="2000" dirty="0"/>
              <a:t>balkóny, ploché střechy, </a:t>
            </a:r>
          </a:p>
          <a:p>
            <a:pPr marL="0" indent="0">
              <a:buNone/>
            </a:pPr>
            <a:r>
              <a:rPr lang="cs-CZ" sz="2000" dirty="0"/>
              <a:t>		- PODLOŽKY - 1, 3, 15 mm</a:t>
            </a:r>
          </a:p>
          <a:p>
            <a:pPr marL="0" indent="0">
              <a:buNone/>
            </a:pPr>
            <a:r>
              <a:rPr lang="cs-CZ" sz="2000" dirty="0"/>
              <a:t>		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 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2. Terasové podloží – FOLIE/ PODLOŽKY</a:t>
            </a:r>
          </a:p>
        </p:txBody>
      </p:sp>
      <p:pic>
        <p:nvPicPr>
          <p:cNvPr id="128" name="Picture 4">
            <a:extLst>
              <a:ext uri="{FF2B5EF4-FFF2-40B4-BE49-F238E27FC236}">
                <a16:creationId xmlns:a16="http://schemas.microsoft.com/office/drawing/2014/main" id="{00F30907-184D-449A-9BAB-C1037257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Obrázek 129" descr="C:\Users\Ivana\Documents\A-EXTRU-PROFI-TERASY\FOTOGALERIE\JONÁŠ - MARTIN\WP_20160610_12_09_22_Pro.jpg">
            <a:extLst>
              <a:ext uri="{FF2B5EF4-FFF2-40B4-BE49-F238E27FC236}">
                <a16:creationId xmlns:a16="http://schemas.microsoft.com/office/drawing/2014/main" id="{8AC2C9EB-FAB6-4FEC-A886-27F323A57A4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1" y="2182022"/>
            <a:ext cx="5991097" cy="346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31C631-8EC0-4F4E-9516-36C5CECCF2B5}"/>
              </a:ext>
            </a:extLst>
          </p:cNvPr>
          <p:cNvPicPr/>
          <p:nvPr/>
        </p:nvPicPr>
        <p:blipFill rotWithShape="1">
          <a:blip r:embed="rId5"/>
          <a:srcRect l="2976" t="31465" r="39815" b="8254"/>
          <a:stretch/>
        </p:blipFill>
        <p:spPr bwMode="auto">
          <a:xfrm>
            <a:off x="6810316" y="4398799"/>
            <a:ext cx="1986103" cy="1014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B63E576-5DB1-421F-A90B-588C0EA2F3FA}"/>
              </a:ext>
            </a:extLst>
          </p:cNvPr>
          <p:cNvSpPr txBox="1"/>
          <p:nvPr/>
        </p:nvSpPr>
        <p:spPr>
          <a:xfrm>
            <a:off x="6971015" y="5475354"/>
            <a:ext cx="1664704" cy="461665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Vyrovnávací podložka s ochrannou pěnovkou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D05C35A-D881-4878-8B63-C82903C161C9}"/>
              </a:ext>
            </a:extLst>
          </p:cNvPr>
          <p:cNvPicPr/>
          <p:nvPr/>
        </p:nvPicPr>
        <p:blipFill rotWithShape="1">
          <a:blip r:embed="rId6"/>
          <a:srcRect l="21329" t="18402" r="22123" b="11138"/>
          <a:stretch/>
        </p:blipFill>
        <p:spPr bwMode="auto">
          <a:xfrm>
            <a:off x="6683634" y="1260092"/>
            <a:ext cx="1825403" cy="1376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482206E-DA39-46F8-BC37-51C668A714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0" t="83599" r="27600"/>
          <a:stretch/>
        </p:blipFill>
        <p:spPr>
          <a:xfrm>
            <a:off x="6993213" y="2973762"/>
            <a:ext cx="1224136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68844BE6-0C4F-45E5-B0E5-AEA85C103144}"/>
              </a:ext>
            </a:extLst>
          </p:cNvPr>
          <p:cNvSpPr txBox="1">
            <a:spLocks/>
          </p:cNvSpPr>
          <p:nvPr/>
        </p:nvSpPr>
        <p:spPr>
          <a:xfrm>
            <a:off x="479615" y="26064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Terasové podloží – FOLIE/REKTIFIKAČNÍ TERČE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0B7A688-E6D3-4E31-B08A-9BA7869D9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8" y="1152629"/>
            <a:ext cx="3260043" cy="244503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CD6E721-1B64-4332-BD99-4E1CE920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390BC8-9784-4A69-92F9-8FF5880F262B}"/>
              </a:ext>
            </a:extLst>
          </p:cNvPr>
          <p:cNvPicPr/>
          <p:nvPr/>
        </p:nvPicPr>
        <p:blipFill rotWithShape="1">
          <a:blip r:embed="rId4"/>
          <a:srcRect l="10595" t="29433" r="54810" b="17091"/>
          <a:stretch/>
        </p:blipFill>
        <p:spPr bwMode="auto">
          <a:xfrm>
            <a:off x="4028280" y="1389035"/>
            <a:ext cx="2232000" cy="2039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692C56F-C22B-4BCC-BD44-A1EA109ACDD4}"/>
              </a:ext>
            </a:extLst>
          </p:cNvPr>
          <p:cNvPicPr/>
          <p:nvPr/>
        </p:nvPicPr>
        <p:blipFill rotWithShape="1">
          <a:blip r:embed="rId5"/>
          <a:srcRect l="1488" t="34699" r="63790" b="13840"/>
          <a:stretch/>
        </p:blipFill>
        <p:spPr bwMode="auto">
          <a:xfrm>
            <a:off x="3675512" y="3988752"/>
            <a:ext cx="2660635" cy="17619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B18EFEE-4F0F-4E3A-B240-22B77ACC52E4}"/>
              </a:ext>
            </a:extLst>
          </p:cNvPr>
          <p:cNvSpPr txBox="1"/>
          <p:nvPr/>
        </p:nvSpPr>
        <p:spPr>
          <a:xfrm>
            <a:off x="6438927" y="1335917"/>
            <a:ext cx="2232000" cy="12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REKTIFIKAČNÍ TERČE</a:t>
            </a:r>
          </a:p>
          <a:p>
            <a:r>
              <a:rPr lang="cs-CZ" dirty="0"/>
              <a:t>	9 – 13 mm</a:t>
            </a:r>
          </a:p>
          <a:p>
            <a:r>
              <a:rPr lang="cs-CZ" dirty="0"/>
              <a:t>	11 – 15 mm</a:t>
            </a:r>
          </a:p>
          <a:p>
            <a:r>
              <a:rPr lang="cs-CZ" dirty="0"/>
              <a:t>	15 – 19 mm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32EDAD0-0656-49DD-9421-F7B044467BEC}"/>
              </a:ext>
            </a:extLst>
          </p:cNvPr>
          <p:cNvPicPr/>
          <p:nvPr/>
        </p:nvPicPr>
        <p:blipFill rotWithShape="1">
          <a:blip r:embed="rId6"/>
          <a:srcRect l="6118" t="16173" r="46428" b="13546"/>
          <a:stretch/>
        </p:blipFill>
        <p:spPr bwMode="auto">
          <a:xfrm>
            <a:off x="672816" y="3988752"/>
            <a:ext cx="2660634" cy="1837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5425AE4-D3ED-4AAD-8BB1-E338DD1A54E6}"/>
              </a:ext>
            </a:extLst>
          </p:cNvPr>
          <p:cNvPicPr/>
          <p:nvPr/>
        </p:nvPicPr>
        <p:blipFill rotWithShape="1">
          <a:blip r:embed="rId7"/>
          <a:srcRect l="9094" t="34993" r="52711" b="17958"/>
          <a:stretch/>
        </p:blipFill>
        <p:spPr bwMode="auto">
          <a:xfrm>
            <a:off x="6485276" y="3599040"/>
            <a:ext cx="2200275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65E329-1234-4D21-B7B2-056723E4767B}"/>
              </a:ext>
            </a:extLst>
          </p:cNvPr>
          <p:cNvSpPr txBox="1"/>
          <p:nvPr/>
        </p:nvSpPr>
        <p:spPr>
          <a:xfrm>
            <a:off x="7020272" y="5121240"/>
            <a:ext cx="1152128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 – 9 mm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7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0" y="1206466"/>
            <a:ext cx="8166720" cy="50308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400" b="1" dirty="0"/>
              <a:t>Realizace 2017 – polystyrén 7 cm/stará stavba</a:t>
            </a:r>
          </a:p>
          <a:p>
            <a:pPr marL="0" indent="0">
              <a:buNone/>
            </a:pPr>
            <a:r>
              <a:rPr lang="cs-CZ" sz="2000" b="1" dirty="0"/>
              <a:t>		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000" dirty="0"/>
              <a:t>Předpis projektanta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000" dirty="0"/>
              <a:t>- podložky 150 mm šířky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 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2. Terasové podloží – FOLIE </a:t>
            </a:r>
          </a:p>
        </p:txBody>
      </p:sp>
      <p:pic>
        <p:nvPicPr>
          <p:cNvPr id="128" name="Picture 4">
            <a:extLst>
              <a:ext uri="{FF2B5EF4-FFF2-40B4-BE49-F238E27FC236}">
                <a16:creationId xmlns:a16="http://schemas.microsoft.com/office/drawing/2014/main" id="{00F30907-184D-449A-9BAB-C1037257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70201F2-4CAD-420C-A0F6-2D6A37862E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14300"/>
          <a:stretch/>
        </p:blipFill>
        <p:spPr>
          <a:xfrm>
            <a:off x="553224" y="1700808"/>
            <a:ext cx="3514720" cy="25586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C6C4DA-E0F8-4823-B2DA-311CC30FF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4381686" y="2426126"/>
            <a:ext cx="3991372" cy="366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45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40" y="1196752"/>
            <a:ext cx="8166720" cy="5386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dirty="0"/>
              <a:t>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2. Terasové podloží – DLAŽBA</a:t>
            </a:r>
          </a:p>
        </p:txBody>
      </p:sp>
      <p:pic>
        <p:nvPicPr>
          <p:cNvPr id="128" name="Obrázek 127">
            <a:extLst>
              <a:ext uri="{FF2B5EF4-FFF2-40B4-BE49-F238E27FC236}">
                <a16:creationId xmlns:a16="http://schemas.microsoft.com/office/drawing/2014/main" id="{048E3F0B-0E35-476B-AF0E-CF90E6726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b="3401"/>
          <a:stretch/>
        </p:blipFill>
        <p:spPr>
          <a:xfrm>
            <a:off x="482708" y="1248025"/>
            <a:ext cx="5238607" cy="2805235"/>
          </a:xfrm>
          <a:prstGeom prst="rect">
            <a:avLst/>
          </a:prstGeom>
        </p:spPr>
      </p:pic>
      <p:pic>
        <p:nvPicPr>
          <p:cNvPr id="130" name="Obrázek 129">
            <a:extLst>
              <a:ext uri="{FF2B5EF4-FFF2-40B4-BE49-F238E27FC236}">
                <a16:creationId xmlns:a16="http://schemas.microsoft.com/office/drawing/2014/main" id="{1509E2C6-0D3D-4DA7-BFDD-235186C6B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6130" b="42650"/>
          <a:stretch/>
        </p:blipFill>
        <p:spPr>
          <a:xfrm>
            <a:off x="3419872" y="3573016"/>
            <a:ext cx="4973874" cy="2805235"/>
          </a:xfrm>
          <a:prstGeom prst="rect">
            <a:avLst/>
          </a:prstGeom>
        </p:spPr>
      </p:pic>
      <p:pic>
        <p:nvPicPr>
          <p:cNvPr id="131" name="Picture 4">
            <a:extLst>
              <a:ext uri="{FF2B5EF4-FFF2-40B4-BE49-F238E27FC236}">
                <a16:creationId xmlns:a16="http://schemas.microsoft.com/office/drawing/2014/main" id="{4CD4212C-58F4-47E3-8112-70D997282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1A49466-1EEB-49A0-A275-150D5E9F4D64}"/>
              </a:ext>
            </a:extLst>
          </p:cNvPr>
          <p:cNvSpPr txBox="1"/>
          <p:nvPr/>
        </p:nvSpPr>
        <p:spPr>
          <a:xfrm>
            <a:off x="6427169" y="2508700"/>
            <a:ext cx="2174535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Zkosené okraje  hranol podpora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389494-8E10-4551-8880-AEB813873DC7}"/>
              </a:ext>
            </a:extLst>
          </p:cNvPr>
          <p:cNvSpPr txBox="1"/>
          <p:nvPr/>
        </p:nvSpPr>
        <p:spPr>
          <a:xfrm>
            <a:off x="1016860" y="3655810"/>
            <a:ext cx="2141398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Zkosené okraje  hranol podpora 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28811C40-466F-4EA8-87D5-781F057EA715}"/>
              </a:ext>
            </a:extLst>
          </p:cNvPr>
          <p:cNvCxnSpPr>
            <a:cxnSpLocks/>
          </p:cNvCxnSpPr>
          <p:nvPr/>
        </p:nvCxnSpPr>
        <p:spPr>
          <a:xfrm flipV="1">
            <a:off x="2418181" y="3232514"/>
            <a:ext cx="288673" cy="392969"/>
          </a:xfrm>
          <a:prstGeom prst="straightConnector1">
            <a:avLst/>
          </a:prstGeom>
          <a:ln w="25400">
            <a:solidFill>
              <a:srgbClr val="74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88EAFF6-1823-4A70-A608-80CE137DFAF9}"/>
              </a:ext>
            </a:extLst>
          </p:cNvPr>
          <p:cNvCxnSpPr>
            <a:cxnSpLocks/>
          </p:cNvCxnSpPr>
          <p:nvPr/>
        </p:nvCxnSpPr>
        <p:spPr>
          <a:xfrm flipH="1">
            <a:off x="6219209" y="2788776"/>
            <a:ext cx="211517" cy="1864360"/>
          </a:xfrm>
          <a:prstGeom prst="straightConnector1">
            <a:avLst/>
          </a:prstGeom>
          <a:ln w="25400">
            <a:solidFill>
              <a:srgbClr val="74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45AFDD46-708A-498A-92D3-7E173D0C92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30050" r="24012" b="11150"/>
          <a:stretch/>
        </p:blipFill>
        <p:spPr>
          <a:xfrm>
            <a:off x="485754" y="4404696"/>
            <a:ext cx="2705640" cy="18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82042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r>
              <a:rPr lang="cs-CZ" dirty="0" err="1"/>
              <a:t>WPC</a:t>
            </a:r>
            <a:r>
              <a:rPr lang="cs-CZ" dirty="0"/>
              <a:t> kompozitní a dřevěné materiály </a:t>
            </a:r>
          </a:p>
          <a:p>
            <a:pPr marL="514350" indent="-514350">
              <a:buAutoNum type="arabicPeriod"/>
            </a:pPr>
            <a:endParaRPr lang="cs-CZ" sz="800" dirty="0"/>
          </a:p>
          <a:p>
            <a:pPr marL="514350" indent="-514350">
              <a:buAutoNum type="arabicPeriod"/>
            </a:pPr>
            <a:r>
              <a:rPr lang="cs-CZ" dirty="0"/>
              <a:t>Terasové podloží</a:t>
            </a:r>
          </a:p>
          <a:p>
            <a:pPr marL="514350" indent="-514350">
              <a:buAutoNum type="arabicPeriod"/>
            </a:pPr>
            <a:endParaRPr lang="cs-CZ" sz="800" dirty="0"/>
          </a:p>
          <a:p>
            <a:pPr marL="514350" indent="-514350">
              <a:buAutoNum type="arabicPeriod"/>
            </a:pPr>
            <a:r>
              <a:rPr lang="cs-CZ" dirty="0"/>
              <a:t>Montážní předpisy</a:t>
            </a:r>
            <a:endParaRPr lang="cs-CZ" sz="800" dirty="0"/>
          </a:p>
          <a:p>
            <a:pPr marL="514350" indent="-514350">
              <a:buAutoNum type="arabicPeriod"/>
            </a:pPr>
            <a:endParaRPr lang="cs-CZ" sz="800" dirty="0"/>
          </a:p>
          <a:p>
            <a:pPr marL="514350" indent="-514350">
              <a:buAutoNum type="arabicPeriod"/>
            </a:pPr>
            <a:r>
              <a:rPr lang="cs-CZ" dirty="0"/>
              <a:t>Montáž – zaměření terasy</a:t>
            </a:r>
          </a:p>
          <a:p>
            <a:pPr marL="514350" indent="-514350">
              <a:buAutoNum type="arabicPeriod"/>
            </a:pPr>
            <a:endParaRPr lang="cs-CZ" sz="800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cs-CZ" dirty="0"/>
              <a:t>Chyby montáže - důsledky</a:t>
            </a:r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None/>
            </a:pP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B5B1109E-4780-4FEE-8A1E-FACCEF2D327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chemeClr val="bg1"/>
                </a:solidFill>
              </a:rPr>
              <a:t>OBSAH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40" y="1484784"/>
            <a:ext cx="8166720" cy="5098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dirty="0"/>
              <a:t>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2. Terasové podloží – DLAŽBA</a:t>
            </a:r>
          </a:p>
        </p:txBody>
      </p:sp>
      <p:pic>
        <p:nvPicPr>
          <p:cNvPr id="131" name="Picture 4">
            <a:extLst>
              <a:ext uri="{FF2B5EF4-FFF2-40B4-BE49-F238E27FC236}">
                <a16:creationId xmlns:a16="http://schemas.microsoft.com/office/drawing/2014/main" id="{4CD4212C-58F4-47E3-8112-70D997282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32A3AC-C7A9-45E6-8C21-4172C37C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3" y="3096344"/>
            <a:ext cx="4379979" cy="3284984"/>
          </a:xfrm>
          <a:prstGeom prst="rect">
            <a:avLst/>
          </a:prstGeom>
        </p:spPr>
      </p:pic>
      <p:pic>
        <p:nvPicPr>
          <p:cNvPr id="6" name="Obrázek 5" descr="C:\Users\Ivana\Documents\A-EXTRU-PROFI-TERASY\FOTOGALERIE\JONÁŠ J\2015\VYŠEHRADSKÝ-BAMBOO - mahagon\Fotografie-0006.jpg">
            <a:extLst>
              <a:ext uri="{FF2B5EF4-FFF2-40B4-BE49-F238E27FC236}">
                <a16:creationId xmlns:a16="http://schemas.microsoft.com/office/drawing/2014/main" id="{B4594FF1-C95C-4D19-A09D-C4876A43163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60696" r="60012" b="11759"/>
          <a:stretch/>
        </p:blipFill>
        <p:spPr bwMode="auto">
          <a:xfrm>
            <a:off x="4716016" y="1153752"/>
            <a:ext cx="3937921" cy="3139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8CBEA39B-08F3-46F2-A409-AB61A64045CB}"/>
              </a:ext>
            </a:extLst>
          </p:cNvPr>
          <p:cNvSpPr/>
          <p:nvPr/>
        </p:nvSpPr>
        <p:spPr>
          <a:xfrm>
            <a:off x="5796136" y="2383538"/>
            <a:ext cx="2664296" cy="1045462"/>
          </a:xfrm>
          <a:prstGeom prst="ellipse">
            <a:avLst/>
          </a:prstGeom>
          <a:noFill/>
          <a:ln w="41275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3E93E27-2385-4F8B-8346-349FE4BF912C}"/>
              </a:ext>
            </a:extLst>
          </p:cNvPr>
          <p:cNvSpPr txBox="1"/>
          <p:nvPr/>
        </p:nvSpPr>
        <p:spPr>
          <a:xfrm>
            <a:off x="6264336" y="1700161"/>
            <a:ext cx="1476016" cy="468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Návaznost prken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podpora hranolů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5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HLINÍKOVÁ KONSTRUKCE </a:t>
            </a:r>
            <a:r>
              <a:rPr lang="cs-CZ" sz="2000" dirty="0"/>
              <a:t>	       	         </a:t>
            </a:r>
            <a:r>
              <a:rPr lang="cs-CZ" sz="1800" dirty="0"/>
              <a:t>rastr po 40 cm </a:t>
            </a:r>
          </a:p>
          <a:p>
            <a:pPr marL="0" indent="0">
              <a:buNone/>
            </a:pPr>
            <a:r>
              <a:rPr lang="cs-CZ" sz="1800" dirty="0"/>
              <a:t>				          - úspora konstrukčních hranolů</a:t>
            </a:r>
          </a:p>
          <a:p>
            <a:pPr marL="0" indent="0">
              <a:buNone/>
            </a:pPr>
            <a:r>
              <a:rPr lang="cs-CZ" sz="1800" dirty="0"/>
              <a:t>													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2000" b="1" dirty="0"/>
              <a:t>DŘEVĚNÁ KONSTRUKCE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					</a:t>
            </a:r>
          </a:p>
        </p:txBody>
      </p:sp>
      <p:pic>
        <p:nvPicPr>
          <p:cNvPr id="6" name="Obrázek 5" descr="C:\Users\Ivana\Documents\A-ŠKOLENÍ a PREZENTACE\2-KONSTRUKCE\100_5344.JPG">
            <a:extLst>
              <a:ext uri="{FF2B5EF4-FFF2-40B4-BE49-F238E27FC236}">
                <a16:creationId xmlns:a16="http://schemas.microsoft.com/office/drawing/2014/main" id="{1F2B72B2-F647-43AC-A30C-0E72C608F10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32203" r="10309" b="34216"/>
          <a:stretch/>
        </p:blipFill>
        <p:spPr bwMode="auto">
          <a:xfrm>
            <a:off x="485800" y="1628800"/>
            <a:ext cx="4109404" cy="20591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C:\Users\Ivana\Documents\A-EXTRU-PROFI-TERASY\FOTOGALERIE\JONÁŠ J\EMO\100_5347.JPG">
            <a:extLst>
              <a:ext uri="{FF2B5EF4-FFF2-40B4-BE49-F238E27FC236}">
                <a16:creationId xmlns:a16="http://schemas.microsoft.com/office/drawing/2014/main" id="{632B87E2-17D1-4254-BF89-33F76E4E592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26173" r="5495" b="43879"/>
          <a:stretch/>
        </p:blipFill>
        <p:spPr bwMode="auto">
          <a:xfrm>
            <a:off x="4716016" y="2179699"/>
            <a:ext cx="3384376" cy="1925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 descr="C:\Users\Ivana\Documents\A-EXTRU-PROFI-TERASY\FOTOGALERIE\JONÁŠ-MÍRA\2016\KONSTRUKCE-dřevo_+ŠKOLENÍ\KONSTRUKCE 4.jpg">
            <a:extLst>
              <a:ext uri="{FF2B5EF4-FFF2-40B4-BE49-F238E27FC236}">
                <a16:creationId xmlns:a16="http://schemas.microsoft.com/office/drawing/2014/main" id="{2C596E42-2652-4659-AD21-836EA0BDDC4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7652"/>
          <a:stretch/>
        </p:blipFill>
        <p:spPr bwMode="auto">
          <a:xfrm>
            <a:off x="4716016" y="4198552"/>
            <a:ext cx="3384376" cy="1925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Ivana\Documents\A-EXTRU-PROFI-TERASY\FOTOGALERIE\JONÁŠ-MÍRA\2016\KONSTRUKCE-dřevo_+ŠKOLENÍ\KONSTRUKCE 2.jpg">
            <a:extLst>
              <a:ext uri="{FF2B5EF4-FFF2-40B4-BE49-F238E27FC236}">
                <a16:creationId xmlns:a16="http://schemas.microsoft.com/office/drawing/2014/main" id="{C17E1EC0-F706-49AF-820E-71C096B8A15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0" y="4321969"/>
            <a:ext cx="4080804" cy="214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0F6997E-A682-43E3-B848-022D32B3A8B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Terasové podloží - KONSTRUKCE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211143E-49BC-4930-8582-9DB1D561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5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0" y="1334097"/>
            <a:ext cx="8166720" cy="50985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600" b="1" dirty="0"/>
          </a:p>
          <a:p>
            <a:endParaRPr lang="cs-CZ" sz="2600" b="1" dirty="0"/>
          </a:p>
          <a:p>
            <a:endParaRPr lang="cs-CZ" sz="2600" b="1" dirty="0"/>
          </a:p>
          <a:p>
            <a:endParaRPr lang="cs-CZ" sz="2600" b="1" dirty="0"/>
          </a:p>
          <a:p>
            <a:pPr marL="0" indent="0">
              <a:buNone/>
            </a:pPr>
            <a:r>
              <a:rPr lang="cs-CZ" sz="2600" b="1" dirty="0"/>
              <a:t> </a:t>
            </a:r>
          </a:p>
          <a:p>
            <a:pPr marL="0" indent="0">
              <a:buNone/>
            </a:pPr>
            <a:r>
              <a:rPr lang="cs-CZ" sz="1600" dirty="0"/>
              <a:t> 			 	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2. Terasové podloží - SCHODY</a:t>
            </a:r>
          </a:p>
        </p:txBody>
      </p:sp>
      <p:pic>
        <p:nvPicPr>
          <p:cNvPr id="128" name="Picture 4">
            <a:extLst>
              <a:ext uri="{FF2B5EF4-FFF2-40B4-BE49-F238E27FC236}">
                <a16:creationId xmlns:a16="http://schemas.microsoft.com/office/drawing/2014/main" id="{6BF74141-416E-415A-A8BE-28183539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8405C4E-59FD-4741-8A23-E141D9E80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5850" r="16138" b="15350"/>
          <a:stretch/>
        </p:blipFill>
        <p:spPr>
          <a:xfrm>
            <a:off x="3779912" y="3351642"/>
            <a:ext cx="4737758" cy="28686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89E177-5C9A-4831-959A-B4568F6E3E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5" r="10598" b="17777"/>
          <a:stretch/>
        </p:blipFill>
        <p:spPr>
          <a:xfrm>
            <a:off x="520081" y="1424490"/>
            <a:ext cx="4346520" cy="28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2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b="1" dirty="0" err="1"/>
              <a:t>WPC</a:t>
            </a:r>
            <a:r>
              <a:rPr lang="cs-CZ" sz="2400" b="1" dirty="0"/>
              <a:t> VŠEOBECNĚ</a:t>
            </a:r>
          </a:p>
          <a:p>
            <a:r>
              <a:rPr lang="cs-CZ" sz="2000" dirty="0"/>
              <a:t>Temperace prken 		- v prostředí montáže – min </a:t>
            </a:r>
            <a:r>
              <a:rPr lang="cs-CZ" sz="2000" dirty="0" err="1"/>
              <a:t>24h</a:t>
            </a:r>
            <a:endParaRPr lang="cs-CZ" sz="2000" dirty="0"/>
          </a:p>
          <a:p>
            <a:r>
              <a:rPr lang="cs-CZ" sz="2000" dirty="0"/>
              <a:t>Prostor mezi podkladem a prkny 	- min 25 mm pro cirkulaci vzduchu</a:t>
            </a:r>
          </a:p>
          <a:p>
            <a:r>
              <a:rPr lang="cs-CZ" sz="2000" dirty="0"/>
              <a:t>Vzdálenost mezi prkny 		- dle spojných klipů výrobce ( 5 – 7 mm)</a:t>
            </a:r>
          </a:p>
          <a:p>
            <a:r>
              <a:rPr lang="cs-CZ" sz="2000" dirty="0"/>
              <a:t>Vzdálenost prken od pevné zdi 	- podle výrobce 2 – 2,5 cm</a:t>
            </a:r>
          </a:p>
          <a:p>
            <a:r>
              <a:rPr lang="cs-CZ" sz="2000" dirty="0"/>
              <a:t>Přesah na konci terasy 		- ≤ 5 cm</a:t>
            </a:r>
          </a:p>
          <a:p>
            <a:r>
              <a:rPr lang="cs-CZ" sz="2000" dirty="0"/>
              <a:t>Usazení nosného hranolu 	- podpora na betonové podložky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400" b="1" dirty="0"/>
              <a:t>SMĚR pokládky</a:t>
            </a:r>
          </a:p>
          <a:p>
            <a:r>
              <a:rPr lang="cs-CZ" sz="2000" dirty="0"/>
              <a:t>Plná, masivní 		- podélně i kolmo k domu</a:t>
            </a:r>
          </a:p>
          <a:p>
            <a:pPr marL="0" indent="0">
              <a:buNone/>
            </a:pPr>
            <a:r>
              <a:rPr lang="cs-CZ" sz="2000" dirty="0"/>
              <a:t>			- mohou být v rovině</a:t>
            </a:r>
            <a:endParaRPr lang="cs-CZ" sz="800" dirty="0"/>
          </a:p>
          <a:p>
            <a:r>
              <a:rPr lang="cs-CZ" sz="2000" dirty="0"/>
              <a:t>Dutá </a:t>
            </a:r>
            <a:r>
              <a:rPr lang="cs-CZ" sz="2000" dirty="0" err="1"/>
              <a:t>WPC</a:t>
            </a:r>
            <a:r>
              <a:rPr lang="cs-CZ" sz="2000" dirty="0"/>
              <a:t> prkna 	- kotvení hranolů k podloží</a:t>
            </a:r>
          </a:p>
          <a:p>
            <a:pPr marL="0" indent="0">
              <a:buNone/>
            </a:pPr>
            <a:r>
              <a:rPr lang="cs-CZ" sz="2000" dirty="0"/>
              <a:t>		     	-  ve spádu 2%, </a:t>
            </a:r>
          </a:p>
          <a:p>
            <a:pPr marL="0" indent="0">
              <a:buNone/>
            </a:pPr>
            <a:r>
              <a:rPr lang="cs-CZ" sz="2000" dirty="0"/>
              <a:t>		     	- pokládka kolmo k domu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3. Montážní předpisy – POKLÁDKA </a:t>
            </a:r>
            <a:r>
              <a:rPr lang="cs-CZ" sz="3200" dirty="0" err="1">
                <a:solidFill>
                  <a:schemeClr val="bg1"/>
                </a:solidFill>
              </a:rPr>
              <a:t>WPC</a:t>
            </a:r>
            <a:r>
              <a:rPr lang="cs-CZ" sz="3200" dirty="0">
                <a:solidFill>
                  <a:schemeClr val="bg1"/>
                </a:solidFill>
              </a:rPr>
              <a:t> PRKEN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B13AB-0826-4A8C-A6EF-E418CA13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09320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21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3. Montážní předpisy – SMĚR </a:t>
            </a:r>
            <a:r>
              <a:rPr lang="cs-CZ" sz="3200" dirty="0" err="1">
                <a:solidFill>
                  <a:schemeClr val="bg1"/>
                </a:solidFill>
              </a:rPr>
              <a:t>WPC</a:t>
            </a:r>
            <a:r>
              <a:rPr lang="cs-CZ" sz="3200" dirty="0">
                <a:solidFill>
                  <a:schemeClr val="bg1"/>
                </a:solidFill>
              </a:rPr>
              <a:t> PRKEN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B13AB-0826-4A8C-A6EF-E418CA13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09320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7732F33-B26D-4E29-95F3-02BC16124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1" y="1376792"/>
            <a:ext cx="3630713" cy="48409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6617496-3ECB-46EB-A83E-A9DA0707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2"/>
          <a:stretch/>
        </p:blipFill>
        <p:spPr>
          <a:xfrm>
            <a:off x="4545654" y="1337193"/>
            <a:ext cx="3852267" cy="485740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A7AEF7-69B1-4EB8-A97B-517BD0DE0DA5}"/>
              </a:ext>
            </a:extLst>
          </p:cNvPr>
          <p:cNvSpPr txBox="1"/>
          <p:nvPr/>
        </p:nvSpPr>
        <p:spPr>
          <a:xfrm>
            <a:off x="5580112" y="3198167"/>
            <a:ext cx="1476016" cy="461665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Dutá </a:t>
            </a:r>
            <a:r>
              <a:rPr lang="cs-CZ" sz="1200" dirty="0" err="1">
                <a:solidFill>
                  <a:schemeClr val="bg1"/>
                </a:solidFill>
              </a:rPr>
              <a:t>WPC</a:t>
            </a:r>
            <a:r>
              <a:rPr lang="cs-CZ" sz="1200" dirty="0">
                <a:solidFill>
                  <a:schemeClr val="bg1"/>
                </a:solidFill>
              </a:rPr>
              <a:t> prkna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KOLMÁ pokládka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328CF92-92A8-4F3A-86E2-3F0AC299D1BA}"/>
              </a:ext>
            </a:extLst>
          </p:cNvPr>
          <p:cNvSpPr txBox="1"/>
          <p:nvPr/>
        </p:nvSpPr>
        <p:spPr>
          <a:xfrm>
            <a:off x="1814401" y="3233788"/>
            <a:ext cx="1476016" cy="468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Plná prkna 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PODÉLNÁ pokládka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0" y="1334097"/>
            <a:ext cx="8166720" cy="525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			 	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121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3. Montážní předpisy – UKOTVENÍ PRKEN</a:t>
            </a:r>
          </a:p>
        </p:txBody>
      </p:sp>
      <p:pic>
        <p:nvPicPr>
          <p:cNvPr id="128" name="Picture 4">
            <a:extLst>
              <a:ext uri="{FF2B5EF4-FFF2-40B4-BE49-F238E27FC236}">
                <a16:creationId xmlns:a16="http://schemas.microsoft.com/office/drawing/2014/main" id="{6BF74141-416E-415A-A8BE-28183539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9" name="Obrázek 538">
            <a:extLst>
              <a:ext uri="{FF2B5EF4-FFF2-40B4-BE49-F238E27FC236}">
                <a16:creationId xmlns:a16="http://schemas.microsoft.com/office/drawing/2014/main" id="{72C1ABBF-EB0A-4049-A4D1-8C83F201B327}"/>
              </a:ext>
            </a:extLst>
          </p:cNvPr>
          <p:cNvPicPr/>
          <p:nvPr/>
        </p:nvPicPr>
        <p:blipFill rotWithShape="1">
          <a:blip r:embed="rId4"/>
          <a:srcRect l="6705" t="29526" r="42171" b="31351"/>
          <a:stretch/>
        </p:blipFill>
        <p:spPr bwMode="auto">
          <a:xfrm>
            <a:off x="667374" y="1664668"/>
            <a:ext cx="4768722" cy="2484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0" name="Obrázek 539">
            <a:extLst>
              <a:ext uri="{FF2B5EF4-FFF2-40B4-BE49-F238E27FC236}">
                <a16:creationId xmlns:a16="http://schemas.microsoft.com/office/drawing/2014/main" id="{637177E6-42FB-492A-A7B1-714A17D9321C}"/>
              </a:ext>
            </a:extLst>
          </p:cNvPr>
          <p:cNvPicPr/>
          <p:nvPr/>
        </p:nvPicPr>
        <p:blipFill rotWithShape="1">
          <a:blip r:embed="rId5"/>
          <a:srcRect l="22368" t="32912" r="44171" b="26942"/>
          <a:stretch/>
        </p:blipFill>
        <p:spPr bwMode="auto">
          <a:xfrm>
            <a:off x="6101061" y="1777922"/>
            <a:ext cx="2664296" cy="1989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4" descr="C:\Users\uzivatel\Documents\A-EXTRU-PROFI-TERASY\FOTOGALERIE\SILVADEC\KOPIE_HOFFMAN\Stard and end clip_2.png">
            <a:extLst>
              <a:ext uri="{FF2B5EF4-FFF2-40B4-BE49-F238E27FC236}">
                <a16:creationId xmlns:a16="http://schemas.microsoft.com/office/drawing/2014/main" id="{D18F6700-F12F-44C2-9A4E-68B3606AEF8C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56" y="4364136"/>
            <a:ext cx="1853836" cy="10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5" descr="C:\Users\uzivatel\Documents\A-EXTRU-PROFI-TERASY\FOTOGALERIE\SILVADEC\KOPIE_HOFFMAN\Single fastening clip (2).png">
            <a:extLst>
              <a:ext uri="{FF2B5EF4-FFF2-40B4-BE49-F238E27FC236}">
                <a16:creationId xmlns:a16="http://schemas.microsoft.com/office/drawing/2014/main" id="{1E0E8C29-F0DC-4B01-810F-326233C53AF8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046205"/>
            <a:ext cx="2095147" cy="136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13" descr="C:\Users\uzivatel\Documents\A-EXTRU-PROFI-TERASY\FOTOGALERIE\BBG_profily\Start-Klip.jpg">
            <a:extLst>
              <a:ext uri="{FF2B5EF4-FFF2-40B4-BE49-F238E27FC236}">
                <a16:creationId xmlns:a16="http://schemas.microsoft.com/office/drawing/2014/main" id="{A0327032-FA5E-464C-AA90-2D4BC5DE83ED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5013514"/>
            <a:ext cx="1527849" cy="143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14" descr="C:\Users\uzivatel\Documents\A-EXTRU-PROFI-TERASY\FOTOGALERIE\BBG_profily\Střed-Klip.jpg">
            <a:extLst>
              <a:ext uri="{FF2B5EF4-FFF2-40B4-BE49-F238E27FC236}">
                <a16:creationId xmlns:a16="http://schemas.microsoft.com/office/drawing/2014/main" id="{A50D3590-6FE4-41C4-B57D-44B419D7FEEF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64423" y="5011147"/>
            <a:ext cx="2016224" cy="143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28C44F-6D9D-4ACC-8D0C-BD1C183058A3}"/>
              </a:ext>
            </a:extLst>
          </p:cNvPr>
          <p:cNvSpPr txBox="1"/>
          <p:nvPr/>
        </p:nvSpPr>
        <p:spPr>
          <a:xfrm>
            <a:off x="1212797" y="5630765"/>
            <a:ext cx="1224000" cy="288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Startovací klipy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860AD40-A0A5-44A4-AE6F-EC32120288E3}"/>
              </a:ext>
            </a:extLst>
          </p:cNvPr>
          <p:cNvSpPr txBox="1"/>
          <p:nvPr/>
        </p:nvSpPr>
        <p:spPr>
          <a:xfrm>
            <a:off x="6452316" y="5640477"/>
            <a:ext cx="1152000" cy="288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Středové klipy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7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18A85ED-B2F4-4EF9-B495-5BEB7312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6" y="1628800"/>
            <a:ext cx="8448847" cy="304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7B440A5A-D4FD-4919-A140-A320A128515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906" r="70925" b="77581"/>
          <a:stretch/>
        </p:blipFill>
        <p:spPr bwMode="auto">
          <a:xfrm>
            <a:off x="6353040" y="5038483"/>
            <a:ext cx="1531327" cy="9908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B9C9A22-37EA-4215-BAC4-F257EBCA2E75}"/>
              </a:ext>
            </a:extLst>
          </p:cNvPr>
          <p:cNvSpPr txBox="1"/>
          <p:nvPr/>
        </p:nvSpPr>
        <p:spPr>
          <a:xfrm>
            <a:off x="1498350" y="1628800"/>
            <a:ext cx="2137545" cy="324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Mezera dle výrobce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7EA0EDE-BF80-4072-AA51-EC63CC874335}"/>
              </a:ext>
            </a:extLst>
          </p:cNvPr>
          <p:cNvSpPr txBox="1"/>
          <p:nvPr/>
        </p:nvSpPr>
        <p:spPr>
          <a:xfrm>
            <a:off x="6660232" y="2821874"/>
            <a:ext cx="1939325" cy="432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Montáž přes středový klip na 2 nosné hranoly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5186D8-C36F-4C29-9B5B-C1E5A97F7E5A}"/>
              </a:ext>
            </a:extLst>
          </p:cNvPr>
          <p:cNvSpPr txBox="1"/>
          <p:nvPr/>
        </p:nvSpPr>
        <p:spPr>
          <a:xfrm>
            <a:off x="2218431" y="2276263"/>
            <a:ext cx="1728192" cy="288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Montáž přes dvojitý klip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0262A68-1C6A-4839-8CA5-EF8C1CBA2334}"/>
              </a:ext>
            </a:extLst>
          </p:cNvPr>
          <p:cNvSpPr txBox="1"/>
          <p:nvPr/>
        </p:nvSpPr>
        <p:spPr>
          <a:xfrm>
            <a:off x="2506463" y="4311686"/>
            <a:ext cx="1728192" cy="324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Úchytný středový klip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D7759DD-436A-42C2-A940-93249D92787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3" t="49819" r="46342" b="39374"/>
          <a:stretch/>
        </p:blipFill>
        <p:spPr bwMode="auto">
          <a:xfrm>
            <a:off x="2940337" y="5443368"/>
            <a:ext cx="1440160" cy="632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50B0689A-334A-4AE9-A45C-BA42F521DEE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632153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3. Montážní předpisy – UKOTVENÍ PRKEN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234A2CC-1450-42E3-ACBB-28AEEBBB995F}"/>
              </a:ext>
            </a:extLst>
          </p:cNvPr>
          <p:cNvSpPr txBox="1"/>
          <p:nvPr/>
        </p:nvSpPr>
        <p:spPr>
          <a:xfrm>
            <a:off x="6237334" y="1628800"/>
            <a:ext cx="2124000" cy="288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Mezera dle výrobce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0E27631A-6771-4150-BBB5-7671B774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309320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68A6197-A33C-4008-BB4D-25BB167870C7}"/>
              </a:ext>
            </a:extLst>
          </p:cNvPr>
          <p:cNvSpPr txBox="1"/>
          <p:nvPr/>
        </p:nvSpPr>
        <p:spPr>
          <a:xfrm>
            <a:off x="6857097" y="4374949"/>
            <a:ext cx="1939325" cy="288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Úchytný středový klip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7" name="obrázek 7" descr="C:\Users\uzivatel\Documents\A-EXTRU-PROFI-TERASY\FOTOGALERIE\SILVADEC\KOPIE_HOFFMAN\Butting clip_2.png">
            <a:extLst>
              <a:ext uri="{FF2B5EF4-FFF2-40B4-BE49-F238E27FC236}">
                <a16:creationId xmlns:a16="http://schemas.microsoft.com/office/drawing/2014/main" id="{CE70A306-CAD5-405D-A7CF-41EDE844EF0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80" y="5229200"/>
            <a:ext cx="1819275" cy="97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587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											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					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0F6997E-A682-43E3-B848-022D32B3A8B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chemeClr val="bg1"/>
                </a:solidFill>
              </a:rPr>
              <a:t>3. </a:t>
            </a:r>
            <a:r>
              <a:rPr lang="cs-CZ" sz="3200" dirty="0">
                <a:solidFill>
                  <a:schemeClr val="bg1"/>
                </a:solidFill>
              </a:rPr>
              <a:t>Montážní předpisy – VAZBA PRKEN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211143E-49BC-4930-8582-9DB1D561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47988B9-2D8F-4D96-A5A7-1B96C7BD7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904656" cy="44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28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											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					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0F6997E-A682-43E3-B848-022D32B3A8B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chemeClr val="bg1"/>
                </a:solidFill>
              </a:rPr>
              <a:t>3. </a:t>
            </a:r>
            <a:r>
              <a:rPr lang="cs-CZ" sz="3200" dirty="0">
                <a:solidFill>
                  <a:schemeClr val="bg1"/>
                </a:solidFill>
              </a:rPr>
              <a:t>Montážní předpisy – VAZBA PRKEN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211143E-49BC-4930-8582-9DB1D561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C:\Users\Ivana\Documents\A-EXTRU-PROFI-TERASY\FOTOGALERIE\R E F E R E N Č N Í  F O T K Y\LB KOMENSKÉHO LIBEREC\IMG_5711_TERASA BUCH.JPG">
            <a:extLst>
              <a:ext uri="{FF2B5EF4-FFF2-40B4-BE49-F238E27FC236}">
                <a16:creationId xmlns:a16="http://schemas.microsoft.com/office/drawing/2014/main" id="{F4E73D3F-5891-4B15-8ACD-47C9D9DC198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t="33149" r="14186"/>
          <a:stretch/>
        </p:blipFill>
        <p:spPr bwMode="auto">
          <a:xfrm>
            <a:off x="457200" y="1484784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42B5676-1A1F-4B4D-96F3-AA8F9555A950}"/>
              </a:ext>
            </a:extLst>
          </p:cNvPr>
          <p:cNvSpPr txBox="1"/>
          <p:nvPr/>
        </p:nvSpPr>
        <p:spPr>
          <a:xfrm>
            <a:off x="5796136" y="2996952"/>
            <a:ext cx="2230847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Nášlapné a koncové plochy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F41F5A3-1411-4343-AF3C-469B93F34A1F}"/>
              </a:ext>
            </a:extLst>
          </p:cNvPr>
          <p:cNvSpPr txBox="1"/>
          <p:nvPr/>
        </p:nvSpPr>
        <p:spPr>
          <a:xfrm>
            <a:off x="1189359" y="5111897"/>
            <a:ext cx="1654449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Místo napojení prken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6307978-6870-4DD0-8343-E80ECB8644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1" r="9875"/>
          <a:stretch/>
        </p:blipFill>
        <p:spPr>
          <a:xfrm>
            <a:off x="4773454" y="3602979"/>
            <a:ext cx="3807098" cy="2603288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F84C2CB6-5A1F-4226-851A-4A419DAF8837}"/>
              </a:ext>
            </a:extLst>
          </p:cNvPr>
          <p:cNvCxnSpPr>
            <a:cxnSpLocks/>
          </p:cNvCxnSpPr>
          <p:nvPr/>
        </p:nvCxnSpPr>
        <p:spPr>
          <a:xfrm flipV="1">
            <a:off x="1609328" y="4674971"/>
            <a:ext cx="154360" cy="435038"/>
          </a:xfrm>
          <a:prstGeom prst="straightConnector1">
            <a:avLst/>
          </a:prstGeom>
          <a:ln w="25400">
            <a:solidFill>
              <a:srgbClr val="74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5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:\Users\Ivana\Documents\A-EXTRU-PROFI-TERASY\FOTOGALERIE\JONÁŠ J\2014\nemocnice lávka.jpg">
            <a:extLst>
              <a:ext uri="{FF2B5EF4-FFF2-40B4-BE49-F238E27FC236}">
                <a16:creationId xmlns:a16="http://schemas.microsoft.com/office/drawing/2014/main" id="{B3A5BF42-F955-4173-834B-89C49A5A501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2" r="19789" b="58006"/>
          <a:stretch/>
        </p:blipFill>
        <p:spPr bwMode="auto">
          <a:xfrm>
            <a:off x="486792" y="1700808"/>
            <a:ext cx="4085208" cy="424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40D9DC-8864-4404-B135-B3D1FB160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41285"/>
            <a:ext cx="4112003" cy="352839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1DE6AB9-E11F-4128-898C-6273C7C797E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chemeClr val="bg1"/>
                </a:solidFill>
              </a:rPr>
              <a:t>3. </a:t>
            </a:r>
            <a:r>
              <a:rPr lang="cs-CZ" sz="3200" dirty="0">
                <a:solidFill>
                  <a:schemeClr val="bg1"/>
                </a:solidFill>
              </a:rPr>
              <a:t>Montážní předpisy – VAZBA PRKEN</a:t>
            </a:r>
          </a:p>
        </p:txBody>
      </p:sp>
    </p:spTree>
    <p:extLst>
      <p:ext uri="{BB962C8B-B14F-4D97-AF65-F5344CB8AC3E}">
        <p14:creationId xmlns:p14="http://schemas.microsoft.com/office/powerpoint/2010/main" val="3781601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467544" y="260648"/>
            <a:ext cx="8229600" cy="762471"/>
          </a:xfrm>
          <a:prstGeom prst="rect">
            <a:avLst/>
          </a:prstGeom>
          <a:solidFill>
            <a:srgbClr val="74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Terasové materiály - </a:t>
            </a:r>
            <a:r>
              <a:rPr lang="cs-CZ" sz="3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WPC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06E4E23C-E939-4E6C-A118-8BB41D021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1025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 err="1"/>
              <a:t>WPC</a:t>
            </a:r>
            <a:r>
              <a:rPr lang="cs-CZ" sz="2400" b="1" dirty="0"/>
              <a:t> – kompozitní (směsový) materiál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cs-CZ" sz="2800" b="1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800" b="1" dirty="0"/>
          </a:p>
          <a:p>
            <a:pPr marL="0" indent="0">
              <a:buNone/>
            </a:pPr>
            <a:r>
              <a:rPr lang="cs-CZ" sz="2200" b="1" dirty="0"/>
              <a:t>Vlastnosti </a:t>
            </a:r>
            <a:r>
              <a:rPr lang="cs-CZ" sz="2200" b="1" dirty="0" err="1"/>
              <a:t>WPC</a:t>
            </a:r>
            <a:r>
              <a:rPr lang="cs-CZ" sz="2200" b="1" dirty="0"/>
              <a:t>		</a:t>
            </a:r>
            <a:r>
              <a:rPr lang="cs-CZ" sz="1800" dirty="0"/>
              <a:t>- </a:t>
            </a:r>
            <a:r>
              <a:rPr lang="cs-CZ" sz="2000" dirty="0"/>
              <a:t>bez potřeby speciální údržby, bez nátěru</a:t>
            </a:r>
          </a:p>
          <a:p>
            <a:pPr marL="0" indent="0">
              <a:buNone/>
            </a:pPr>
            <a:r>
              <a:rPr lang="cs-CZ" sz="2000" dirty="0"/>
              <a:t>			- odolné UV/CL, plísním, houbám</a:t>
            </a:r>
          </a:p>
          <a:p>
            <a:pPr marL="0" indent="0">
              <a:buNone/>
            </a:pPr>
            <a:r>
              <a:rPr lang="cs-CZ" sz="2000" dirty="0"/>
              <a:t>		         	- vykazují roztažnost a smrštění při střídání teplot </a:t>
            </a:r>
          </a:p>
          <a:p>
            <a:pPr marL="0" indent="0">
              <a:buNone/>
            </a:pPr>
            <a:r>
              <a:rPr lang="cs-CZ" sz="2000" dirty="0"/>
              <a:t>			- pružnost</a:t>
            </a:r>
          </a:p>
          <a:p>
            <a:pPr marL="0" indent="0">
              <a:buNone/>
            </a:pPr>
            <a:r>
              <a:rPr lang="cs-CZ" sz="2000" dirty="0"/>
              <a:t>			- nosnost/</a:t>
            </a:r>
            <a:r>
              <a:rPr lang="cs-CZ" sz="2000" dirty="0" err="1"/>
              <a:t>m2</a:t>
            </a:r>
            <a:endParaRPr lang="cs-CZ" sz="2000" dirty="0"/>
          </a:p>
          <a:p>
            <a:pPr marL="0" indent="0">
              <a:buNone/>
            </a:pPr>
            <a:r>
              <a:rPr lang="cs-CZ" sz="2200" b="1" dirty="0"/>
              <a:t>	</a:t>
            </a:r>
            <a:r>
              <a:rPr lang="cs-CZ" sz="2400" b="1" dirty="0"/>
              <a:t>		</a:t>
            </a:r>
            <a:endParaRPr lang="cs-CZ" sz="1200" b="1" dirty="0"/>
          </a:p>
          <a:p>
            <a:pPr marL="0" indent="0">
              <a:buNone/>
            </a:pPr>
            <a:endParaRPr lang="cs-CZ" sz="900" b="1" dirty="0"/>
          </a:p>
          <a:p>
            <a:pPr marL="0" indent="0">
              <a:buNone/>
            </a:pPr>
            <a:endParaRPr lang="cs-CZ" sz="900" b="1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19A6096-5EE8-4E1B-896C-4155AD761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636" y="2207500"/>
            <a:ext cx="2196000" cy="117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hotproducts.manufacturer.com/cimages/buyLeads/www.alibaba.com/0325/e/Buy_bulk_K_65_PVC_powder.jpg">
            <a:extLst>
              <a:ext uri="{FF2B5EF4-FFF2-40B4-BE49-F238E27FC236}">
                <a16:creationId xmlns:a16="http://schemas.microsoft.com/office/drawing/2014/main" id="{A6056D49-08A6-45EF-9A80-E520BD50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207500"/>
            <a:ext cx="2304000" cy="134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40634A-3ADA-4CC8-B33F-23C635CF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1075" y="2238320"/>
            <a:ext cx="2382821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75D4992-2288-4654-99E3-083B2CF1DA74}"/>
              </a:ext>
            </a:extLst>
          </p:cNvPr>
          <p:cNvSpPr txBox="1"/>
          <p:nvPr/>
        </p:nvSpPr>
        <p:spPr>
          <a:xfrm>
            <a:off x="1072849" y="3443086"/>
            <a:ext cx="1404000" cy="369332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>
                <a:solidFill>
                  <a:schemeClr val="bg1"/>
                </a:solidFill>
              </a:rPr>
              <a:t>Bambusová drť</a:t>
            </a:r>
          </a:p>
          <a:p>
            <a:pPr algn="ctr"/>
            <a:r>
              <a:rPr lang="cs-CZ" sz="900" dirty="0">
                <a:solidFill>
                  <a:schemeClr val="bg1"/>
                </a:solidFill>
              </a:rPr>
              <a:t>Dřevěné piliny  50 – 70%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EC47080-C4C1-4D1D-A3C4-630880C1B514}"/>
              </a:ext>
            </a:extLst>
          </p:cNvPr>
          <p:cNvSpPr txBox="1"/>
          <p:nvPr/>
        </p:nvSpPr>
        <p:spPr>
          <a:xfrm>
            <a:off x="3969872" y="3560080"/>
            <a:ext cx="972000" cy="288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>
                <a:solidFill>
                  <a:schemeClr val="bg1"/>
                </a:solidFill>
              </a:rPr>
              <a:t>HDPE</a:t>
            </a:r>
            <a:r>
              <a:rPr lang="cs-CZ" sz="900" dirty="0">
                <a:solidFill>
                  <a:schemeClr val="bg1"/>
                </a:solidFill>
              </a:rPr>
              <a:t> / PVC</a:t>
            </a:r>
          </a:p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1B0E8C5-5E26-404B-AE68-613CC3B438FD}"/>
              </a:ext>
            </a:extLst>
          </p:cNvPr>
          <p:cNvSpPr txBox="1"/>
          <p:nvPr/>
        </p:nvSpPr>
        <p:spPr>
          <a:xfrm>
            <a:off x="6434895" y="3480030"/>
            <a:ext cx="1440000" cy="360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>
                <a:solidFill>
                  <a:schemeClr val="bg1"/>
                </a:solidFill>
              </a:rPr>
              <a:t>Barviva, UV stabilizátory, aditiva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sz="2400" b="1" dirty="0"/>
              <a:t>Představy a požadavky zákazníka </a:t>
            </a:r>
            <a:r>
              <a:rPr lang="cs-CZ" sz="2000" dirty="0"/>
              <a:t>– užití, zátěž, tvar, napojení </a:t>
            </a:r>
          </a:p>
          <a:p>
            <a:pPr marL="0" indent="0">
              <a:buNone/>
            </a:pPr>
            <a:r>
              <a:rPr lang="cs-CZ" sz="2000" dirty="0"/>
              <a:t>			na dům, bazénové hrany (přesah ano/ne)</a:t>
            </a:r>
          </a:p>
          <a:p>
            <a:r>
              <a:rPr lang="cs-CZ" sz="2400" b="1" dirty="0"/>
              <a:t>Výšky terasy 	- </a:t>
            </a:r>
            <a:r>
              <a:rPr lang="cs-CZ" sz="2000" dirty="0"/>
              <a:t>členění, lištování, schody</a:t>
            </a:r>
          </a:p>
          <a:p>
            <a:r>
              <a:rPr lang="cs-CZ" sz="2400" b="1" dirty="0"/>
              <a:t>Volba konstrukce 	</a:t>
            </a:r>
            <a:r>
              <a:rPr lang="cs-CZ" sz="2000" b="1" dirty="0"/>
              <a:t>- </a:t>
            </a:r>
            <a:r>
              <a:rPr lang="cs-CZ" sz="2000" dirty="0"/>
              <a:t>dle</a:t>
            </a:r>
            <a:r>
              <a:rPr lang="cs-CZ" sz="2000" b="1" dirty="0"/>
              <a:t> </a:t>
            </a:r>
            <a:r>
              <a:rPr lang="cs-CZ" sz="2000" dirty="0"/>
              <a:t>výšky terasy  (podkladní nosiče/konstrukce)</a:t>
            </a:r>
          </a:p>
          <a:p>
            <a:r>
              <a:rPr lang="cs-CZ" sz="2400" b="1" dirty="0"/>
              <a:t>Vířivka</a:t>
            </a:r>
            <a:r>
              <a:rPr lang="cs-CZ" sz="2000" dirty="0"/>
              <a:t> 		- umístění a k tomu přizpůsobit konstrukci</a:t>
            </a:r>
          </a:p>
          <a:p>
            <a:r>
              <a:rPr lang="cs-CZ" sz="2400" b="1" dirty="0"/>
              <a:t>Světla, schody, zakončení 	</a:t>
            </a:r>
            <a:r>
              <a:rPr lang="cs-CZ" sz="2000" b="1" dirty="0"/>
              <a:t>-</a:t>
            </a:r>
            <a:r>
              <a:rPr lang="cs-CZ" sz="2000" dirty="0"/>
              <a:t> lišty, vazba terasy, směr pokládky, 				pergola - podpěry, světla - rozvod kabeláže</a:t>
            </a:r>
          </a:p>
          <a:p>
            <a:r>
              <a:rPr lang="cs-CZ" sz="2400" b="1" dirty="0"/>
              <a:t>Výběr materiálu terasy 	</a:t>
            </a:r>
            <a:r>
              <a:rPr lang="cs-CZ" sz="2000" b="1" dirty="0"/>
              <a:t>-</a:t>
            </a:r>
            <a:r>
              <a:rPr lang="cs-CZ" sz="2000" dirty="0"/>
              <a:t> dle užití, funkce, financí – </a:t>
            </a:r>
            <a:r>
              <a:rPr lang="cs-CZ" sz="2000" dirty="0" err="1"/>
              <a:t>WPC</a:t>
            </a:r>
            <a:r>
              <a:rPr lang="cs-CZ" sz="2000" dirty="0"/>
              <a:t> /plný, 			dutý dřevo měkké, exotika</a:t>
            </a:r>
          </a:p>
          <a:p>
            <a:pPr>
              <a:buAutoNum type="arabicPeriod"/>
            </a:pPr>
            <a:endParaRPr lang="cs-CZ" sz="1600" dirty="0"/>
          </a:p>
          <a:p>
            <a:pPr>
              <a:buAutoNum type="arabicPeriod"/>
            </a:pPr>
            <a:endParaRPr lang="cs-CZ" sz="16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3895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3. Montáž – ZAMĚŘENÍ TERASY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99CBE-D263-4A29-9A6D-61790D76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373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96B751CD-E75F-4365-8C58-0E42FE78B4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5" b="7576"/>
          <a:stretch/>
        </p:blipFill>
        <p:spPr>
          <a:xfrm>
            <a:off x="4572000" y="1119517"/>
            <a:ext cx="3695803" cy="2766124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60BCBD3-0D9C-481F-A284-75A9D5E1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20675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4. Montáž – ZAMĚŘENÍ TERASY</a:t>
            </a:r>
          </a:p>
        </p:txBody>
      </p:sp>
      <p:pic>
        <p:nvPicPr>
          <p:cNvPr id="7" name="Zástupný symbol pro obsah 6" descr="C:\Users\Ivana\Documents\A-EXTRU-PROFI-TERASY\FOTOGALERIE\HANIGER TERASA\JEDNOŘADÁ ULICE_RUBIKON\WP_20160607_17_46_46_Pro.jpg">
            <a:extLst>
              <a:ext uri="{FF2B5EF4-FFF2-40B4-BE49-F238E27FC236}">
                <a16:creationId xmlns:a16="http://schemas.microsoft.com/office/drawing/2014/main" id="{46583905-8712-4889-8B3B-DB342E27059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6" t="18605" r="18495" b="15722"/>
          <a:stretch/>
        </p:blipFill>
        <p:spPr bwMode="auto">
          <a:xfrm>
            <a:off x="480189" y="1118047"/>
            <a:ext cx="3404411" cy="23444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B009E1F-8F41-4334-BB1F-C813025B550D}"/>
              </a:ext>
            </a:extLst>
          </p:cNvPr>
          <p:cNvSpPr txBox="1"/>
          <p:nvPr/>
        </p:nvSpPr>
        <p:spPr>
          <a:xfrm>
            <a:off x="6228185" y="3799115"/>
            <a:ext cx="1872208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Výšky vstupy a okraje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404C65B-F7DD-4602-9309-B7D31173352B}"/>
              </a:ext>
            </a:extLst>
          </p:cNvPr>
          <p:cNvSpPr txBox="1"/>
          <p:nvPr/>
        </p:nvSpPr>
        <p:spPr>
          <a:xfrm>
            <a:off x="188554" y="2525330"/>
            <a:ext cx="1375285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Umístění vířivky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78BA0C5-232D-4EB0-92C5-6C0038660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36" y="3585249"/>
            <a:ext cx="3923928" cy="294294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B551B0C-CFFE-43B8-ADCD-7684DB165180}"/>
              </a:ext>
            </a:extLst>
          </p:cNvPr>
          <p:cNvSpPr txBox="1"/>
          <p:nvPr/>
        </p:nvSpPr>
        <p:spPr>
          <a:xfrm>
            <a:off x="1403648" y="5253767"/>
            <a:ext cx="1160053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Tvar terasy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57031E5A-16EC-422C-9504-FE473A73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80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60BCBD3-0D9C-481F-A284-75A9D5E1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20675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4. Montáž – ZAMĚŘENÍ TERASY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57031E5A-16EC-422C-9504-FE473A73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87F6597-C3D4-4913-9E0B-4214A48CA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9" b="11485"/>
          <a:stretch/>
        </p:blipFill>
        <p:spPr>
          <a:xfrm>
            <a:off x="1161410" y="1591549"/>
            <a:ext cx="7195495" cy="4141707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404C65B-F7DD-4602-9309-B7D31173352B}"/>
              </a:ext>
            </a:extLst>
          </p:cNvPr>
          <p:cNvSpPr txBox="1"/>
          <p:nvPr/>
        </p:nvSpPr>
        <p:spPr>
          <a:xfrm>
            <a:off x="5096006" y="5370851"/>
            <a:ext cx="1563336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Lemování terasy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B009E1F-8F41-4334-BB1F-C813025B550D}"/>
              </a:ext>
            </a:extLst>
          </p:cNvPr>
          <p:cNvSpPr txBox="1"/>
          <p:nvPr/>
        </p:nvSpPr>
        <p:spPr>
          <a:xfrm>
            <a:off x="6359879" y="3065702"/>
            <a:ext cx="1236457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Výšky vstupy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551B0C-CFFE-43B8-ADCD-7684DB165180}"/>
              </a:ext>
            </a:extLst>
          </p:cNvPr>
          <p:cNvSpPr txBox="1"/>
          <p:nvPr/>
        </p:nvSpPr>
        <p:spPr>
          <a:xfrm>
            <a:off x="772986" y="4365104"/>
            <a:ext cx="1593196" cy="276999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Členění terasy schody</a:t>
            </a:r>
          </a:p>
        </p:txBody>
      </p:sp>
    </p:spTree>
    <p:extLst>
      <p:ext uri="{BB962C8B-B14F-4D97-AF65-F5344CB8AC3E}">
        <p14:creationId xmlns:p14="http://schemas.microsoft.com/office/powerpoint/2010/main" val="251873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0" y="1334097"/>
            <a:ext cx="8166720" cy="50985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600" b="1" dirty="0"/>
          </a:p>
          <a:p>
            <a:endParaRPr lang="cs-CZ" sz="2600" b="1" dirty="0"/>
          </a:p>
          <a:p>
            <a:endParaRPr lang="cs-CZ" sz="2600" b="1" dirty="0"/>
          </a:p>
          <a:p>
            <a:pPr mar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cs-CZ" sz="2600" b="1" dirty="0"/>
              <a:t> </a:t>
            </a:r>
          </a:p>
          <a:p>
            <a:pPr marL="0" indent="0">
              <a:buNone/>
            </a:pPr>
            <a:r>
              <a:rPr lang="cs-CZ" sz="1600" dirty="0"/>
              <a:t> 			 	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4. Montáž – ZAMĚŘENÍ bazény</a:t>
            </a:r>
          </a:p>
        </p:txBody>
      </p:sp>
      <p:pic>
        <p:nvPicPr>
          <p:cNvPr id="128" name="Picture 4">
            <a:extLst>
              <a:ext uri="{FF2B5EF4-FFF2-40B4-BE49-F238E27FC236}">
                <a16:creationId xmlns:a16="http://schemas.microsoft.com/office/drawing/2014/main" id="{6BF74141-416E-415A-A8BE-28183539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25A2D15-F04D-420B-BBA6-27A6D216A6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18249" r="8262" b="55250"/>
          <a:stretch/>
        </p:blipFill>
        <p:spPr>
          <a:xfrm>
            <a:off x="526472" y="1251474"/>
            <a:ext cx="8064431" cy="260957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3922B15-EC73-4D5C-BF61-560D91197A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2150" r="25587" b="43701"/>
          <a:stretch/>
        </p:blipFill>
        <p:spPr>
          <a:xfrm>
            <a:off x="559489" y="3979816"/>
            <a:ext cx="8064431" cy="22347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3E394F1-204F-4E8E-8AA9-EF9C0FBA4AB5}"/>
              </a:ext>
            </a:extLst>
          </p:cNvPr>
          <p:cNvSpPr txBox="1"/>
          <p:nvPr/>
        </p:nvSpPr>
        <p:spPr>
          <a:xfrm>
            <a:off x="1763688" y="2426124"/>
            <a:ext cx="1593196" cy="461665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Okraje bazénu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</a:rPr>
              <a:t>přesah prken</a:t>
            </a:r>
          </a:p>
        </p:txBody>
      </p:sp>
    </p:spTree>
    <p:extLst>
      <p:ext uri="{BB962C8B-B14F-4D97-AF65-F5344CB8AC3E}">
        <p14:creationId xmlns:p14="http://schemas.microsoft.com/office/powerpoint/2010/main" val="163750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D9860B5-1AD9-4336-89AA-14BA86488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9" y="1412776"/>
            <a:ext cx="3359224" cy="222548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CFC319-0223-4595-9B96-C541048CE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26" y="1841083"/>
            <a:ext cx="4789238" cy="317209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368C48D7-E7C5-4824-8E35-32CA4727354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>
                <a:solidFill>
                  <a:schemeClr val="bg1"/>
                </a:solidFill>
              </a:rPr>
              <a:t>4. Montáž – ZAMĚŘENÍ bazény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898323E-AA80-4296-AB0E-3312A1B66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5B66C27-19E7-4FB7-AB70-D110D77D63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5850" r="35825" b="16400"/>
          <a:stretch/>
        </p:blipFill>
        <p:spPr>
          <a:xfrm>
            <a:off x="1329753" y="3780080"/>
            <a:ext cx="2520280" cy="261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6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64" y="1390469"/>
            <a:ext cx="8229600" cy="49831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200" dirty="0" err="1"/>
              <a:t>POKOSOVÁ</a:t>
            </a:r>
            <a:r>
              <a:rPr lang="cs-CZ" sz="2200" dirty="0"/>
              <a:t> PILA</a:t>
            </a:r>
            <a:r>
              <a:rPr lang="cs-CZ" sz="2000" dirty="0"/>
              <a:t>		         </a:t>
            </a:r>
            <a:r>
              <a:rPr lang="cs-CZ" sz="2200" dirty="0"/>
              <a:t>OKRUŽNÍ PILA</a:t>
            </a:r>
            <a:r>
              <a:rPr lang="cs-CZ" sz="2000" dirty="0"/>
              <a:t>	           </a:t>
            </a:r>
            <a:r>
              <a:rPr lang="cs-CZ" sz="2200" dirty="0"/>
              <a:t>PŘÍMOČARÁ PILA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			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/>
              <a:t>ÚHLOVÁ BRUSKA s unášecím kotoučem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2200" dirty="0"/>
              <a:t>Aku vrtačka, elektrická vrtačka</a:t>
            </a:r>
          </a:p>
          <a:p>
            <a:pPr marL="0" indent="0">
              <a:buNone/>
            </a:pPr>
            <a:r>
              <a:rPr lang="cs-CZ" sz="2200" dirty="0"/>
              <a:t>Kladívko, kleště, sada šroubováků, vodováha 80 – </a:t>
            </a:r>
            <a:r>
              <a:rPr lang="cs-CZ" sz="2200" dirty="0" err="1"/>
              <a:t>100cm</a:t>
            </a:r>
            <a:r>
              <a:rPr lang="cs-CZ" sz="2200" dirty="0"/>
              <a:t>/ 250 a více, </a:t>
            </a:r>
          </a:p>
          <a:p>
            <a:pPr marL="0" indent="0">
              <a:buNone/>
            </a:pPr>
            <a:r>
              <a:rPr lang="cs-CZ" sz="2200" dirty="0"/>
              <a:t>stahovák na plovoucí podlahy 2 ks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542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NÁŘADÍ a NÁSTROJE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EA2E50-C96C-4432-A6F2-7E5768CE1DA8}"/>
              </a:ext>
            </a:extLst>
          </p:cNvPr>
          <p:cNvPicPr/>
          <p:nvPr/>
        </p:nvPicPr>
        <p:blipFill rotWithShape="1">
          <a:blip r:embed="rId2"/>
          <a:srcRect l="33565" t="34622" r="46052" b="24085"/>
          <a:stretch/>
        </p:blipFill>
        <p:spPr bwMode="auto">
          <a:xfrm>
            <a:off x="606167" y="1779413"/>
            <a:ext cx="1800200" cy="1942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CA532D4-C14F-4902-9C24-9263B731767A}"/>
              </a:ext>
            </a:extLst>
          </p:cNvPr>
          <p:cNvPicPr/>
          <p:nvPr/>
        </p:nvPicPr>
        <p:blipFill rotWithShape="1">
          <a:blip r:embed="rId3"/>
          <a:srcRect l="12889" t="41546" r="63752" b="16625"/>
          <a:stretch/>
        </p:blipFill>
        <p:spPr bwMode="auto">
          <a:xfrm>
            <a:off x="3544125" y="1838132"/>
            <a:ext cx="2160240" cy="1942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5C0132-176C-48C4-AA1C-3EFDADE3236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25300" r="34554" b="7041"/>
          <a:stretch/>
        </p:blipFill>
        <p:spPr bwMode="auto">
          <a:xfrm>
            <a:off x="6710891" y="1935280"/>
            <a:ext cx="1944217" cy="1630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5C2DBBE-F581-4696-A1FE-3CC7323098A9}"/>
              </a:ext>
            </a:extLst>
          </p:cNvPr>
          <p:cNvPicPr/>
          <p:nvPr/>
        </p:nvPicPr>
        <p:blipFill rotWithShape="1">
          <a:blip r:embed="rId5"/>
          <a:srcRect l="11234" t="20506" r="37093" b="34730"/>
          <a:stretch/>
        </p:blipFill>
        <p:spPr bwMode="auto">
          <a:xfrm>
            <a:off x="4837385" y="4195221"/>
            <a:ext cx="2758951" cy="1272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AD0447C-A482-44DB-AD0C-2173B98AD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9320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FB9323-8403-43F5-85FA-1F29A6C2E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3. Montáž – ZAMĚŘENÍ TERASY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FC93AF-E72B-45D7-8ED6-7555F20AEA3F}"/>
              </a:ext>
            </a:extLst>
          </p:cNvPr>
          <p:cNvPicPr/>
          <p:nvPr/>
        </p:nvPicPr>
        <p:blipFill rotWithShape="1">
          <a:blip r:embed="rId2"/>
          <a:srcRect l="28273" t="19996" r="38327" b="15311"/>
          <a:stretch/>
        </p:blipFill>
        <p:spPr bwMode="auto">
          <a:xfrm>
            <a:off x="1295636" y="1522541"/>
            <a:ext cx="6552728" cy="4681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FB0FCBCE-AE9D-4F0E-BA0F-B89951A3CC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>
                <a:solidFill>
                  <a:schemeClr val="bg1"/>
                </a:solidFill>
              </a:rPr>
              <a:t>5. Montáž – CHYBY MONTÁŽE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03D9740-7BC2-4A16-9367-705F5997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3260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/>
              <a:t>													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					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0F6997E-A682-43E3-B848-022D32B3A8B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Montáž - CHYBY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211143E-49BC-4930-8582-9DB1D561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C0AE9C6-2A4F-42C8-841A-4B9E4CF77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7" t="16384" r="31888" b="21987"/>
          <a:stretch/>
        </p:blipFill>
        <p:spPr>
          <a:xfrm>
            <a:off x="464343" y="2319024"/>
            <a:ext cx="4670176" cy="27768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D2AE05D-EBDA-4236-BF60-C1276F7D56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9" t="21651" r="26081"/>
          <a:stretch/>
        </p:blipFill>
        <p:spPr>
          <a:xfrm>
            <a:off x="5344383" y="1380319"/>
            <a:ext cx="3168352" cy="47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08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/>
              <a:t>													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					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0F6997E-A682-43E3-B848-022D32B3A8B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Montáž - CHYBY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211143E-49BC-4930-8582-9DB1D561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DBE72A-C30C-42C5-AFC9-DDABF606F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2657" r="16800" b="-2657"/>
          <a:stretch/>
        </p:blipFill>
        <p:spPr>
          <a:xfrm>
            <a:off x="1312524" y="1173942"/>
            <a:ext cx="6518952" cy="48504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1FD32A-B03F-4D3C-9424-C5D3C4CB0D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t="12214" r="28719" b="-1844"/>
          <a:stretch/>
        </p:blipFill>
        <p:spPr>
          <a:xfrm>
            <a:off x="1250860" y="1142961"/>
            <a:ext cx="6518952" cy="50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97B3BAC-9298-486F-A680-355B34144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2289" y="1694294"/>
            <a:ext cx="7119422" cy="4004675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A47E53D-FBE0-47FE-8DBE-7E07D43F624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Montáž - CHYBY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A8ACB89-8781-4B28-8F15-BBE4298E5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486DFB7-E997-48F5-8EA6-E23169E92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7" y="1694294"/>
            <a:ext cx="7119424" cy="40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D08656-F5B7-4E7D-945D-AF033911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100" dirty="0" err="1"/>
              <a:t>WPC</a:t>
            </a:r>
            <a:r>
              <a:rPr lang="cs-CZ" sz="3100" dirty="0"/>
              <a:t> zásady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sz="2000" dirty="0"/>
              <a:t>- </a:t>
            </a:r>
            <a:r>
              <a:rPr lang="cs-CZ" sz="2600" dirty="0" err="1"/>
              <a:t>WPC</a:t>
            </a:r>
            <a:r>
              <a:rPr lang="cs-CZ" sz="2600" dirty="0"/>
              <a:t> prkna nejsou nosným konstrukčním prvkem</a:t>
            </a:r>
          </a:p>
          <a:p>
            <a:pPr marL="0" indent="0">
              <a:buNone/>
            </a:pPr>
            <a:r>
              <a:rPr lang="cs-CZ" sz="2600" dirty="0"/>
              <a:t>	- možnost poškození vlivem rozpouštědel a oharků</a:t>
            </a:r>
          </a:p>
          <a:p>
            <a:pPr marL="0" indent="0">
              <a:buNone/>
            </a:pPr>
            <a:r>
              <a:rPr lang="cs-CZ" sz="2600" dirty="0"/>
              <a:t>	- mezi prkny musí být prostor pro odtok vody, vlhkosti a 	 	   	  provětrávání </a:t>
            </a:r>
          </a:p>
          <a:p>
            <a:pPr marL="0" indent="0">
              <a:buNone/>
            </a:pPr>
            <a:r>
              <a:rPr lang="cs-CZ" sz="2600" dirty="0"/>
              <a:t>	- maximální osová rozteč konstrukčních hranolů – 40 cm</a:t>
            </a:r>
          </a:p>
          <a:p>
            <a:pPr marL="0" indent="0">
              <a:buNone/>
            </a:pPr>
            <a:r>
              <a:rPr lang="cs-CZ" sz="2600" dirty="0"/>
              <a:t>	- vysoká hustota materiálu – nutné předvrtání konstrukčních hranolů</a:t>
            </a:r>
          </a:p>
          <a:p>
            <a:pPr marL="0" indent="0">
              <a:buNone/>
            </a:pPr>
            <a:r>
              <a:rPr lang="cs-CZ" sz="2600" dirty="0"/>
              <a:t>	(</a:t>
            </a:r>
            <a:r>
              <a:rPr lang="cs-CZ" sz="2600" i="1" dirty="0"/>
              <a:t>možnost prasknutí</a:t>
            </a:r>
            <a:r>
              <a:rPr lang="cs-CZ" sz="2600" dirty="0"/>
              <a:t>)</a:t>
            </a:r>
          </a:p>
          <a:p>
            <a:pPr marL="0" indent="0">
              <a:buNone/>
            </a:pPr>
            <a:r>
              <a:rPr lang="cs-CZ" sz="2600" dirty="0"/>
              <a:t>	- úchytné klipy se nepředvrtávají</a:t>
            </a:r>
          </a:p>
          <a:p>
            <a:pPr marL="0" indent="0">
              <a:buNone/>
            </a:pPr>
            <a:r>
              <a:rPr lang="cs-CZ" sz="2600" dirty="0"/>
              <a:t>	- roztažnost materiálu nesmí být montáží omezena </a:t>
            </a:r>
          </a:p>
          <a:p>
            <a:pPr marL="0" indent="0">
              <a:buNone/>
            </a:pPr>
            <a:r>
              <a:rPr lang="cs-CZ" sz="2600" dirty="0"/>
              <a:t>			- kotvení do speciálních klipů s možností pohybu</a:t>
            </a:r>
          </a:p>
          <a:p>
            <a:pPr marL="0" indent="0">
              <a:buNone/>
            </a:pPr>
            <a:r>
              <a:rPr lang="cs-CZ" sz="2600" dirty="0"/>
              <a:t>	- dodržení předepsané nosnosti </a:t>
            </a:r>
            <a:r>
              <a:rPr lang="cs-CZ" sz="2600" dirty="0" err="1"/>
              <a:t>WPC</a:t>
            </a:r>
            <a:r>
              <a:rPr lang="cs-CZ" sz="2600" dirty="0"/>
              <a:t> prken</a:t>
            </a:r>
          </a:p>
          <a:p>
            <a:pPr marL="0" indent="0">
              <a:buNone/>
            </a:pPr>
            <a:r>
              <a:rPr lang="cs-CZ" sz="2600" dirty="0"/>
              <a:t>			- plná prkna – 450 kg/</a:t>
            </a:r>
            <a:r>
              <a:rPr lang="cs-CZ" sz="2600" dirty="0" err="1"/>
              <a:t>m2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			- dutá prkna – 250 kg/</a:t>
            </a:r>
            <a:r>
              <a:rPr lang="cs-CZ" sz="2600" dirty="0" err="1"/>
              <a:t>m2</a:t>
            </a:r>
            <a:endParaRPr lang="cs-CZ" sz="26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A8EC2D2-DDE6-49CB-A7C4-0BB8FDA542A4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762471"/>
          </a:xfrm>
          <a:prstGeom prst="rect">
            <a:avLst/>
          </a:prstGeom>
          <a:solidFill>
            <a:srgbClr val="74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Terasové materiály - </a:t>
            </a:r>
            <a:r>
              <a:rPr lang="cs-CZ" sz="3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WPC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33CF4-A6BA-46E7-A135-DBCF915DF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61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7A47E53D-FBE0-47FE-8DBE-7E07D43F624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2. Montáž – PRECIZNÍ PRÁCE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A8ACB89-8781-4B28-8F15-BBE4298E5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D36A21A-6B00-4B1A-8D6D-56122F918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07" y="1755324"/>
            <a:ext cx="5861986" cy="388261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6BC7771-4AFE-4FB5-BB35-4F6D77489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484784"/>
            <a:ext cx="7128792" cy="472166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F428276-F09E-43BA-AB35-F57AC82CD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8" y="1484783"/>
            <a:ext cx="7440826" cy="472166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E273BE91-6B15-45F0-96D3-516250D38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t="-12636" r="-4625" b="27857"/>
          <a:stretch/>
        </p:blipFill>
        <p:spPr>
          <a:xfrm>
            <a:off x="879018" y="651548"/>
            <a:ext cx="7884368" cy="501317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336F7E9-880C-41A6-AE90-E196A342A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90" y="1636939"/>
            <a:ext cx="7692854" cy="43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E239C9-2B32-45C0-A323-EDE86EE01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2000" dirty="0"/>
              <a:t>Přehled materiálů, návody ke stažení</a:t>
            </a:r>
          </a:p>
          <a:p>
            <a:pPr marL="0" indent="0" algn="ctr">
              <a:buNone/>
            </a:pPr>
            <a:r>
              <a:rPr lang="cs-CZ" sz="2000" dirty="0">
                <a:solidFill>
                  <a:srgbClr val="740000"/>
                </a:solidFill>
              </a:rPr>
              <a:t>WWW.PROFI-TERASY.CZ</a:t>
            </a:r>
          </a:p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2000" dirty="0"/>
              <a:t>Venkovní terasové prezentace</a:t>
            </a:r>
          </a:p>
          <a:p>
            <a:pPr marL="0" indent="0" algn="ctr">
              <a:buNone/>
            </a:pPr>
            <a:r>
              <a:rPr lang="cs-CZ" sz="2000" dirty="0">
                <a:solidFill>
                  <a:srgbClr val="740000"/>
                </a:solidFill>
              </a:rPr>
              <a:t>TERASOVÉ CENTRUM</a:t>
            </a:r>
          </a:p>
          <a:p>
            <a:pPr marL="0" indent="0" algn="ctr">
              <a:buNone/>
            </a:pPr>
            <a:r>
              <a:rPr lang="cs-CZ" sz="2000" dirty="0">
                <a:solidFill>
                  <a:srgbClr val="740000"/>
                </a:solidFill>
              </a:rPr>
              <a:t>Náchodská 2306/74</a:t>
            </a:r>
          </a:p>
          <a:p>
            <a:pPr marL="0" indent="0" algn="ctr">
              <a:buNone/>
            </a:pPr>
            <a:r>
              <a:rPr lang="cs-CZ" sz="2000" dirty="0">
                <a:solidFill>
                  <a:srgbClr val="740000"/>
                </a:solidFill>
              </a:rPr>
              <a:t>Praha 9 – Horní Počernice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CC4D3AC-8458-44BD-BBB8-46972A3570E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PROFI - TERASY</a:t>
            </a:r>
          </a:p>
        </p:txBody>
      </p:sp>
    </p:spTree>
    <p:extLst>
      <p:ext uri="{BB962C8B-B14F-4D97-AF65-F5344CB8AC3E}">
        <p14:creationId xmlns:p14="http://schemas.microsoft.com/office/powerpoint/2010/main" val="2175334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742" y="6364632"/>
            <a:ext cx="1295722" cy="15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467544" y="260648"/>
            <a:ext cx="8280920" cy="720080"/>
          </a:xfrm>
          <a:prstGeom prst="rect">
            <a:avLst/>
          </a:prstGeom>
          <a:solidFill>
            <a:srgbClr val="74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Terasové materiály - DŘEVINY</a:t>
            </a:r>
          </a:p>
        </p:txBody>
      </p: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21C26133-286E-4A55-8D1B-80A04F807EAA}"/>
              </a:ext>
            </a:extLst>
          </p:cNvPr>
          <p:cNvSpPr txBox="1">
            <a:spLocks/>
          </p:cNvSpPr>
          <p:nvPr/>
        </p:nvSpPr>
        <p:spPr>
          <a:xfrm>
            <a:off x="518864" y="1398976"/>
            <a:ext cx="8229600" cy="478326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None/>
            </a:pPr>
            <a:endParaRPr lang="cs-CZ" sz="4000" b="1" dirty="0"/>
          </a:p>
          <a:p>
            <a:pPr marL="514350" indent="-514350">
              <a:buFont typeface="Arial" pitchFamily="34" charset="0"/>
              <a:buNone/>
            </a:pPr>
            <a:r>
              <a:rPr lang="cs-CZ" sz="4600" dirty="0"/>
              <a:t>Měkké dřeviny  </a:t>
            </a:r>
            <a:r>
              <a:rPr lang="cs-CZ" sz="4000" b="1" dirty="0"/>
              <a:t>	- </a:t>
            </a:r>
            <a:r>
              <a:rPr lang="cs-CZ" sz="3600" dirty="0"/>
              <a:t>borovice, sibiřský modřín, evropský modřín</a:t>
            </a:r>
          </a:p>
          <a:p>
            <a:pPr marL="514350" indent="-514350">
              <a:buFont typeface="Arial" pitchFamily="34" charset="0"/>
              <a:buNone/>
            </a:pPr>
            <a:r>
              <a:rPr lang="cs-CZ" sz="3600" dirty="0"/>
              <a:t>		             		</a:t>
            </a:r>
            <a:r>
              <a:rPr lang="cs-CZ" sz="3600" dirty="0" err="1"/>
              <a:t>thermowood</a:t>
            </a:r>
            <a:r>
              <a:rPr lang="cs-CZ" sz="3600" dirty="0"/>
              <a:t> (</a:t>
            </a:r>
            <a:r>
              <a:rPr lang="cs-CZ" sz="3600" dirty="0" err="1"/>
              <a:t>220°C</a:t>
            </a:r>
            <a:r>
              <a:rPr lang="cs-CZ" sz="3600" dirty="0"/>
              <a:t>)</a:t>
            </a:r>
          </a:p>
          <a:p>
            <a:pPr marL="514350" indent="-514350">
              <a:buFont typeface="Arial" pitchFamily="34" charset="0"/>
              <a:buNone/>
            </a:pPr>
            <a:endParaRPr lang="cs-CZ" sz="1500" dirty="0"/>
          </a:p>
          <a:p>
            <a:pPr marL="514350" indent="-514350">
              <a:buNone/>
            </a:pPr>
            <a:r>
              <a:rPr lang="cs-CZ" sz="4400" dirty="0"/>
              <a:t>Exotické tvrdé dřeviny  </a:t>
            </a:r>
            <a:r>
              <a:rPr lang="cs-CZ" sz="3600" b="1" dirty="0"/>
              <a:t>- </a:t>
            </a:r>
            <a:r>
              <a:rPr lang="cs-CZ" sz="3600" dirty="0" err="1"/>
              <a:t>bangkirai</a:t>
            </a:r>
            <a:r>
              <a:rPr lang="cs-CZ" sz="3600" dirty="0"/>
              <a:t>, </a:t>
            </a:r>
            <a:r>
              <a:rPr lang="cs-CZ" sz="3600" dirty="0" err="1"/>
              <a:t>massaranduba</a:t>
            </a:r>
            <a:r>
              <a:rPr lang="cs-CZ" sz="3600" dirty="0"/>
              <a:t>, </a:t>
            </a:r>
            <a:r>
              <a:rPr lang="cs-CZ" sz="3600" dirty="0" err="1"/>
              <a:t>ipe</a:t>
            </a:r>
            <a:r>
              <a:rPr lang="cs-CZ" sz="3600" dirty="0"/>
              <a:t>, </a:t>
            </a:r>
            <a:r>
              <a:rPr lang="cs-CZ" sz="3600" dirty="0" err="1"/>
              <a:t>cumaru</a:t>
            </a:r>
            <a:r>
              <a:rPr lang="cs-CZ" sz="3600" dirty="0"/>
              <a:t>,</a:t>
            </a:r>
          </a:p>
          <a:p>
            <a:pPr marL="514350" indent="-514350">
              <a:buNone/>
            </a:pPr>
            <a:r>
              <a:rPr lang="cs-CZ" sz="3600" b="1" dirty="0"/>
              <a:t>				</a:t>
            </a:r>
            <a:r>
              <a:rPr lang="cs-CZ" sz="3600" dirty="0" err="1"/>
              <a:t>garapa</a:t>
            </a:r>
            <a:r>
              <a:rPr lang="cs-CZ" sz="3600" dirty="0"/>
              <a:t>, </a:t>
            </a:r>
            <a:r>
              <a:rPr lang="cs-CZ" sz="3600" dirty="0" err="1"/>
              <a:t>merbau</a:t>
            </a:r>
            <a:endParaRPr lang="cs-CZ" sz="3600" dirty="0"/>
          </a:p>
          <a:p>
            <a:pPr marL="514350" indent="-514350">
              <a:buNone/>
            </a:pPr>
            <a:endParaRPr lang="cs-CZ" sz="1500" dirty="0"/>
          </a:p>
          <a:p>
            <a:pPr marL="514350" indent="-514350">
              <a:buFont typeface="Arial" pitchFamily="34" charset="0"/>
              <a:buNone/>
            </a:pPr>
            <a:r>
              <a:rPr lang="cs-CZ" sz="4400" dirty="0"/>
              <a:t>Vlastnosti</a:t>
            </a:r>
            <a:r>
              <a:rPr lang="cs-CZ" sz="3600" b="1" dirty="0"/>
              <a:t>		- </a:t>
            </a:r>
            <a:r>
              <a:rPr lang="cs-CZ" sz="3600" dirty="0"/>
              <a:t>různé hustoty, různé barevné odstíny</a:t>
            </a:r>
          </a:p>
          <a:p>
            <a:pPr marL="514350" indent="-514350">
              <a:buFont typeface="Arial" pitchFamily="34" charset="0"/>
              <a:buNone/>
            </a:pPr>
            <a:r>
              <a:rPr lang="cs-CZ" sz="3600" dirty="0"/>
              <a:t>				- tvorba třísek</a:t>
            </a:r>
          </a:p>
          <a:p>
            <a:pPr marL="514350" indent="-514350">
              <a:buFont typeface="Arial" pitchFamily="34" charset="0"/>
              <a:buNone/>
            </a:pPr>
            <a:r>
              <a:rPr lang="cs-CZ" sz="3600" dirty="0"/>
              <a:t>				- za mokra kluzký povrch</a:t>
            </a:r>
          </a:p>
          <a:p>
            <a:pPr marL="514350" indent="-514350">
              <a:buFont typeface="Arial" pitchFamily="34" charset="0"/>
              <a:buNone/>
            </a:pPr>
            <a:r>
              <a:rPr lang="cs-CZ" sz="3600" dirty="0"/>
              <a:t>				- podléhají UV záření a vlivu Cl</a:t>
            </a:r>
          </a:p>
          <a:p>
            <a:pPr marL="514350" indent="-514350">
              <a:buFont typeface="Arial" pitchFamily="34" charset="0"/>
              <a:buNone/>
            </a:pPr>
            <a:endParaRPr lang="cs-CZ" sz="1500" dirty="0"/>
          </a:p>
          <a:p>
            <a:pPr marL="514350" indent="-514350">
              <a:buNone/>
            </a:pPr>
            <a:r>
              <a:rPr lang="cs-CZ" sz="4000" dirty="0"/>
              <a:t>Důležité</a:t>
            </a:r>
            <a:r>
              <a:rPr lang="cs-CZ" sz="4000" b="1" dirty="0"/>
              <a:t>	  </a:t>
            </a:r>
            <a:r>
              <a:rPr lang="cs-CZ" sz="3600" b="1" dirty="0"/>
              <a:t>	- </a:t>
            </a:r>
            <a:r>
              <a:rPr lang="cs-CZ" sz="3600" dirty="0"/>
              <a:t>dřeviny časem sesychají</a:t>
            </a:r>
          </a:p>
          <a:p>
            <a:pPr marL="514350" indent="-514350">
              <a:buNone/>
            </a:pPr>
            <a:r>
              <a:rPr lang="cs-CZ" sz="3600" dirty="0"/>
              <a:t>				- může dojít ke kroucení</a:t>
            </a:r>
            <a:endParaRPr lang="cs-CZ" sz="2000" dirty="0"/>
          </a:p>
          <a:p>
            <a:pPr marL="514350" indent="-514350">
              <a:buFont typeface="Arial" pitchFamily="34" charset="0"/>
              <a:buNone/>
            </a:pPr>
            <a:endParaRPr lang="cs-CZ" sz="2000" dirty="0"/>
          </a:p>
          <a:p>
            <a:pPr marL="514350" indent="-514350">
              <a:buFont typeface="Arial" pitchFamily="34" charset="0"/>
              <a:buNone/>
            </a:pPr>
            <a:endParaRPr lang="cs-CZ" sz="2000" dirty="0"/>
          </a:p>
          <a:p>
            <a:pPr marL="514350" indent="-514350">
              <a:buFont typeface="Arial" pitchFamily="34" charset="0"/>
              <a:buNone/>
            </a:pPr>
            <a:endParaRPr lang="cs-CZ" sz="2000" dirty="0"/>
          </a:p>
          <a:p>
            <a:pPr marL="514350" indent="-514350">
              <a:buFont typeface="Arial" pitchFamily="34" charset="0"/>
              <a:buNone/>
            </a:pPr>
            <a:endParaRPr lang="cs-CZ" sz="2000" dirty="0"/>
          </a:p>
          <a:p>
            <a:pPr marL="514350" indent="-514350">
              <a:buFont typeface="Arial" pitchFamily="34" charset="0"/>
              <a:buNone/>
            </a:pPr>
            <a:endParaRPr lang="cs-CZ" sz="2000" dirty="0"/>
          </a:p>
          <a:p>
            <a:pPr marL="514350" indent="-514350">
              <a:buFont typeface="Arial" pitchFamily="34" charset="0"/>
              <a:buNone/>
            </a:pPr>
            <a:endParaRPr lang="cs-CZ" sz="2000" dirty="0"/>
          </a:p>
          <a:p>
            <a:pPr marL="514350" indent="-514350">
              <a:buNone/>
            </a:pPr>
            <a:endParaRPr lang="cs-CZ" sz="1200" b="1" dirty="0"/>
          </a:p>
          <a:p>
            <a:pPr marL="514350" indent="-514350">
              <a:buNone/>
            </a:pPr>
            <a:endParaRPr lang="cs-CZ" sz="1200" b="1" dirty="0"/>
          </a:p>
          <a:p>
            <a:pPr marL="514350" indent="-514350">
              <a:buNone/>
            </a:pPr>
            <a:endParaRPr lang="cs-CZ" sz="1200" b="1" dirty="0"/>
          </a:p>
          <a:p>
            <a:pPr marL="514350" indent="-514350">
              <a:buFont typeface="Arial" pitchFamily="34" charset="0"/>
              <a:buNone/>
            </a:pPr>
            <a:endParaRPr lang="cs-CZ" dirty="0"/>
          </a:p>
          <a:p>
            <a:pPr marL="514350" indent="-514350">
              <a:buFont typeface="Arial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itchFamily="34" charset="0"/>
              <a:buAutoNum type="arabicPeriod"/>
            </a:pP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D08656-F5B7-4E7D-945D-AF0339118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Dřevo zásady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sz="2400" dirty="0"/>
              <a:t>- </a:t>
            </a:r>
            <a:r>
              <a:rPr lang="cs-CZ" sz="2000" dirty="0"/>
              <a:t>použití jako nosná konstrukce</a:t>
            </a:r>
          </a:p>
          <a:p>
            <a:pPr marL="0" indent="0">
              <a:buNone/>
            </a:pPr>
            <a:r>
              <a:rPr lang="cs-CZ" sz="2000" dirty="0"/>
              <a:t>	- přiznané kotveni prken zapuštěným vrutem shora</a:t>
            </a:r>
          </a:p>
          <a:p>
            <a:pPr marL="0" indent="0">
              <a:buNone/>
            </a:pPr>
            <a:r>
              <a:rPr lang="cs-CZ" sz="2000" dirty="0"/>
              <a:t>	- skryté kotvení – pouze pro tvarově stálé dřeviny</a:t>
            </a:r>
          </a:p>
          <a:p>
            <a:pPr marL="0" indent="0">
              <a:buNone/>
            </a:pPr>
            <a:r>
              <a:rPr lang="cs-CZ" sz="2000" dirty="0"/>
              <a:t>	- předpis kladení prken není dán, volba dle požadavků zákazníka</a:t>
            </a:r>
          </a:p>
          <a:p>
            <a:pPr marL="0" indent="0">
              <a:buNone/>
            </a:pPr>
            <a:r>
              <a:rPr lang="cs-CZ" sz="2000" dirty="0"/>
              <a:t>	- měkké dřeviny - osové rozteče konstrukčních hranolů 50 cm</a:t>
            </a:r>
          </a:p>
          <a:p>
            <a:pPr marL="0" indent="0">
              <a:buNone/>
            </a:pPr>
            <a:r>
              <a:rPr lang="cs-CZ" sz="2000" dirty="0"/>
              <a:t>	- tvrdé </a:t>
            </a:r>
            <a:r>
              <a:rPr lang="cs-CZ" sz="2000" dirty="0" err="1"/>
              <a:t>sřeviny</a:t>
            </a:r>
            <a:r>
              <a:rPr lang="cs-CZ" sz="2000" dirty="0"/>
              <a:t> – osové rozteče konstrukčních hranolů 55 – 60 cm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A8EC2D2-DDE6-49CB-A7C4-0BB8FDA542A4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762471"/>
          </a:xfrm>
          <a:prstGeom prst="rect">
            <a:avLst/>
          </a:prstGeom>
          <a:solidFill>
            <a:srgbClr val="74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Terasové materiály - DŘEVINY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2872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0" y="1268760"/>
            <a:ext cx="8166720" cy="51125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sz="1000" b="1" dirty="0"/>
          </a:p>
          <a:p>
            <a:r>
              <a:rPr lang="cs-CZ" sz="3100" b="1" dirty="0"/>
              <a:t>Zhutněný štěrk – dvě frakce</a:t>
            </a:r>
          </a:p>
          <a:p>
            <a:pPr marL="0" indent="0">
              <a:buNone/>
            </a:pPr>
            <a:r>
              <a:rPr lang="cs-CZ" sz="1600" dirty="0"/>
              <a:t>		- </a:t>
            </a:r>
            <a:r>
              <a:rPr lang="cs-CZ" sz="2300" dirty="0"/>
              <a:t>1. frakce = hrubá - 16 /32 mm, výška 15 – 20 cm</a:t>
            </a:r>
          </a:p>
          <a:p>
            <a:pPr marL="0" indent="0">
              <a:buNone/>
            </a:pPr>
            <a:r>
              <a:rPr lang="cs-CZ" sz="2300" dirty="0"/>
              <a:t>		- 2. frakce = vyrovnávací - 4/8 cm,  5 cm</a:t>
            </a:r>
          </a:p>
          <a:p>
            <a:pPr marL="0" indent="0">
              <a:buNone/>
            </a:pPr>
            <a:r>
              <a:rPr lang="cs-CZ" sz="2300" dirty="0"/>
              <a:t>	       	- obrubníky 20 x 50 x 5 cm – ohraničení plochy terasy</a:t>
            </a:r>
          </a:p>
          <a:p>
            <a:pPr marL="0" indent="0">
              <a:buNone/>
            </a:pPr>
            <a:r>
              <a:rPr lang="cs-CZ" sz="2300" dirty="0"/>
              <a:t>	       	- obrubníky pro hranoly – po celé terasové ploše po 30 cm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900" dirty="0"/>
              <a:t>					</a:t>
            </a:r>
          </a:p>
          <a:p>
            <a:pPr marL="0" indent="0">
              <a:buNone/>
            </a:pPr>
            <a:r>
              <a:rPr lang="cs-CZ" sz="1600" dirty="0"/>
              <a:t>			 		</a:t>
            </a:r>
          </a:p>
          <a:p>
            <a:pPr marL="0" indent="0">
              <a:buNone/>
            </a:pPr>
            <a:r>
              <a:rPr lang="cs-CZ" sz="1600" dirty="0"/>
              <a:t>					</a:t>
            </a:r>
            <a:r>
              <a:rPr lang="cs-CZ" sz="2300" dirty="0"/>
              <a:t>- konstrukční hranoly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2. Terasové podloží - PŘÍPRAVA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7A254B7E-DCFD-4E09-BEBD-CB1115B63413}"/>
              </a:ext>
            </a:extLst>
          </p:cNvPr>
          <p:cNvGrpSpPr>
            <a:grpSpLocks/>
          </p:cNvGrpSpPr>
          <p:nvPr/>
        </p:nvGrpSpPr>
        <p:grpSpPr bwMode="auto">
          <a:xfrm>
            <a:off x="620554" y="3469368"/>
            <a:ext cx="3776098" cy="1813311"/>
            <a:chOff x="3190" y="1218"/>
            <a:chExt cx="5536" cy="2132"/>
          </a:xfrm>
        </p:grpSpPr>
        <p:sp>
          <p:nvSpPr>
            <p:cNvPr id="6" name="AutoShape 5" descr="Briefpapier">
              <a:extLst>
                <a:ext uri="{FF2B5EF4-FFF2-40B4-BE49-F238E27FC236}">
                  <a16:creationId xmlns:a16="http://schemas.microsoft.com/office/drawing/2014/main" id="{083F21FE-EBE8-4202-A9A4-8938DD4E4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9" y="1301"/>
              <a:ext cx="5527" cy="1508"/>
            </a:xfrm>
            <a:prstGeom prst="parallelogram">
              <a:avLst>
                <a:gd name="adj" fmla="val 101436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F77B0D-79BF-48F3-8308-4DF9C21840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9" y="1218"/>
              <a:ext cx="5478" cy="1586"/>
              <a:chOff x="1548" y="3541"/>
              <a:chExt cx="5478" cy="1586"/>
            </a:xfrm>
          </p:grpSpPr>
          <p:grpSp>
            <p:nvGrpSpPr>
              <p:cNvPr id="39" name="Group 7">
                <a:extLst>
                  <a:ext uri="{FF2B5EF4-FFF2-40B4-BE49-F238E27FC236}">
                    <a16:creationId xmlns:a16="http://schemas.microsoft.com/office/drawing/2014/main" id="{07E7276C-152F-4C76-8C23-3EBBF6640C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8" y="4877"/>
                <a:ext cx="4136" cy="250"/>
                <a:chOff x="1548" y="4877"/>
                <a:chExt cx="4136" cy="250"/>
              </a:xfrm>
            </p:grpSpPr>
            <p:sp>
              <p:nvSpPr>
                <p:cNvPr id="52" name="AutoShape 8" descr="Granit">
                  <a:extLst>
                    <a:ext uri="{FF2B5EF4-FFF2-40B4-BE49-F238E27FC236}">
                      <a16:creationId xmlns:a16="http://schemas.microsoft.com/office/drawing/2014/main" id="{1804FF12-FC75-45DF-8C10-781C318A3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4877"/>
                  <a:ext cx="752" cy="249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53" name="AutoShape 9" descr="Granit">
                  <a:extLst>
                    <a:ext uri="{FF2B5EF4-FFF2-40B4-BE49-F238E27FC236}">
                      <a16:creationId xmlns:a16="http://schemas.microsoft.com/office/drawing/2014/main" id="{B105571B-19A4-4BFA-A3DE-C6E8271169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2" y="4877"/>
                  <a:ext cx="752" cy="250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54" name="AutoShape 10" descr="Granit">
                  <a:extLst>
                    <a:ext uri="{FF2B5EF4-FFF2-40B4-BE49-F238E27FC236}">
                      <a16:creationId xmlns:a16="http://schemas.microsoft.com/office/drawing/2014/main" id="{004BD613-D903-48C7-8AAA-69D21DA47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8" y="4877"/>
                  <a:ext cx="753" cy="249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40" name="Group 11">
                <a:extLst>
                  <a:ext uri="{FF2B5EF4-FFF2-40B4-BE49-F238E27FC236}">
                    <a16:creationId xmlns:a16="http://schemas.microsoft.com/office/drawing/2014/main" id="{7C880432-9344-4321-A05A-BB30E742F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6" y="4431"/>
                <a:ext cx="4136" cy="250"/>
                <a:chOff x="1996" y="4431"/>
                <a:chExt cx="4136" cy="250"/>
              </a:xfrm>
            </p:grpSpPr>
            <p:sp>
              <p:nvSpPr>
                <p:cNvPr id="49" name="AutoShape 12" descr="Granit">
                  <a:extLst>
                    <a:ext uri="{FF2B5EF4-FFF2-40B4-BE49-F238E27FC236}">
                      <a16:creationId xmlns:a16="http://schemas.microsoft.com/office/drawing/2014/main" id="{1C6647C8-FEF6-4375-8272-93478EBAE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8" y="4431"/>
                  <a:ext cx="752" cy="249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50" name="AutoShape 13" descr="Granit">
                  <a:extLst>
                    <a:ext uri="{FF2B5EF4-FFF2-40B4-BE49-F238E27FC236}">
                      <a16:creationId xmlns:a16="http://schemas.microsoft.com/office/drawing/2014/main" id="{49CEF09B-158B-40DB-9207-D61FB6B30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" y="4431"/>
                  <a:ext cx="752" cy="250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51" name="AutoShape 14" descr="Granit">
                  <a:extLst>
                    <a:ext uri="{FF2B5EF4-FFF2-40B4-BE49-F238E27FC236}">
                      <a16:creationId xmlns:a16="http://schemas.microsoft.com/office/drawing/2014/main" id="{74E1B19F-BC22-4F76-B223-8E34CA404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6" y="4431"/>
                  <a:ext cx="753" cy="249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6647B58A-ED7E-40B8-82E4-5324451105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0" y="3541"/>
                <a:ext cx="4136" cy="250"/>
                <a:chOff x="2890" y="3541"/>
                <a:chExt cx="4136" cy="250"/>
              </a:xfrm>
            </p:grpSpPr>
            <p:sp>
              <p:nvSpPr>
                <p:cNvPr id="46" name="AutoShape 16" descr="Granit">
                  <a:extLst>
                    <a:ext uri="{FF2B5EF4-FFF2-40B4-BE49-F238E27FC236}">
                      <a16:creationId xmlns:a16="http://schemas.microsoft.com/office/drawing/2014/main" id="{7E54BE72-CA8D-4711-B4D3-1429111F2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82" y="3541"/>
                  <a:ext cx="752" cy="249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47" name="AutoShape 17" descr="Granit">
                  <a:extLst>
                    <a:ext uri="{FF2B5EF4-FFF2-40B4-BE49-F238E27FC236}">
                      <a16:creationId xmlns:a16="http://schemas.microsoft.com/office/drawing/2014/main" id="{D63CD217-E19F-4CBB-B55B-367774B99F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4" y="3541"/>
                  <a:ext cx="752" cy="250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48" name="AutoShape 18" descr="Granit">
                  <a:extLst>
                    <a:ext uri="{FF2B5EF4-FFF2-40B4-BE49-F238E27FC236}">
                      <a16:creationId xmlns:a16="http://schemas.microsoft.com/office/drawing/2014/main" id="{E9B37DD6-9500-4B76-885A-4350984E78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0" y="3541"/>
                  <a:ext cx="753" cy="249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42" name="Group 19">
                <a:extLst>
                  <a:ext uri="{FF2B5EF4-FFF2-40B4-BE49-F238E27FC236}">
                    <a16:creationId xmlns:a16="http://schemas.microsoft.com/office/drawing/2014/main" id="{88E2A60F-7947-4EB6-9757-4CC22FABED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7" y="3986"/>
                <a:ext cx="4136" cy="250"/>
                <a:chOff x="2447" y="3986"/>
                <a:chExt cx="4136" cy="250"/>
              </a:xfrm>
            </p:grpSpPr>
            <p:sp>
              <p:nvSpPr>
                <p:cNvPr id="43" name="AutoShape 20" descr="Granit">
                  <a:extLst>
                    <a:ext uri="{FF2B5EF4-FFF2-40B4-BE49-F238E27FC236}">
                      <a16:creationId xmlns:a16="http://schemas.microsoft.com/office/drawing/2014/main" id="{6D2CD9CF-BA16-48D8-B2D6-8E602550B1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9" y="3986"/>
                  <a:ext cx="752" cy="249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44" name="AutoShape 21" descr="Granit">
                  <a:extLst>
                    <a:ext uri="{FF2B5EF4-FFF2-40B4-BE49-F238E27FC236}">
                      <a16:creationId xmlns:a16="http://schemas.microsoft.com/office/drawing/2014/main" id="{7F4A6B68-2BE2-4897-A08B-7017830035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1" y="3986"/>
                  <a:ext cx="752" cy="250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45" name="AutoShape 22" descr="Granit">
                  <a:extLst>
                    <a:ext uri="{FF2B5EF4-FFF2-40B4-BE49-F238E27FC236}">
                      <a16:creationId xmlns:a16="http://schemas.microsoft.com/office/drawing/2014/main" id="{0F9679DB-67A7-43C8-8D0A-63B03DA750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7" y="3986"/>
                  <a:ext cx="753" cy="249"/>
                </a:xfrm>
                <a:prstGeom prst="cube">
                  <a:avLst>
                    <a:gd name="adj" fmla="val 64259"/>
                  </a:avLst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</p:grpSp>
        </p:grpSp>
        <p:grpSp>
          <p:nvGrpSpPr>
            <p:cNvPr id="8" name="Group 23">
              <a:extLst>
                <a:ext uri="{FF2B5EF4-FFF2-40B4-BE49-F238E27FC236}">
                  <a16:creationId xmlns:a16="http://schemas.microsoft.com/office/drawing/2014/main" id="{D6D95237-64D2-4739-96E7-84FA7FDA83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0" y="1499"/>
              <a:ext cx="5159" cy="1851"/>
              <a:chOff x="3190" y="1499"/>
              <a:chExt cx="5159" cy="1851"/>
            </a:xfrm>
          </p:grpSpPr>
          <p:grpSp>
            <p:nvGrpSpPr>
              <p:cNvPr id="9" name="Group 24">
                <a:extLst>
                  <a:ext uri="{FF2B5EF4-FFF2-40B4-BE49-F238E27FC236}">
                    <a16:creationId xmlns:a16="http://schemas.microsoft.com/office/drawing/2014/main" id="{D0B01971-D740-4402-ACCE-6590FB409B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09" y="2807"/>
                <a:ext cx="1959" cy="543"/>
                <a:chOff x="3248" y="5130"/>
                <a:chExt cx="1959" cy="543"/>
              </a:xfrm>
            </p:grpSpPr>
            <p:grpSp>
              <p:nvGrpSpPr>
                <p:cNvPr id="34" name="Group 25">
                  <a:extLst>
                    <a:ext uri="{FF2B5EF4-FFF2-40B4-BE49-F238E27FC236}">
                      <a16:creationId xmlns:a16="http://schemas.microsoft.com/office/drawing/2014/main" id="{4207755F-7C76-4D6C-9B83-DEF75FABF7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8" y="5130"/>
                  <a:ext cx="1959" cy="287"/>
                  <a:chOff x="3248" y="5130"/>
                  <a:chExt cx="1959" cy="287"/>
                </a:xfrm>
              </p:grpSpPr>
              <p:cxnSp>
                <p:nvCxnSpPr>
                  <p:cNvPr id="36" name="Line 26">
                    <a:extLst>
                      <a:ext uri="{FF2B5EF4-FFF2-40B4-BE49-F238E27FC236}">
                        <a16:creationId xmlns:a16="http://schemas.microsoft.com/office/drawing/2014/main" id="{F52B6534-023F-4808-8BA2-475B4EEB5E6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48" y="5130"/>
                    <a:ext cx="283" cy="283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 type="none" w="sm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7" name="Line 27">
                    <a:extLst>
                      <a:ext uri="{FF2B5EF4-FFF2-40B4-BE49-F238E27FC236}">
                        <a16:creationId xmlns:a16="http://schemas.microsoft.com/office/drawing/2014/main" id="{8D07946D-ABCC-4A2F-93A6-9BD1FF5BFE3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924" y="5134"/>
                    <a:ext cx="283" cy="283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 type="none" w="sm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8" name="Line 28">
                    <a:extLst>
                      <a:ext uri="{FF2B5EF4-FFF2-40B4-BE49-F238E27FC236}">
                        <a16:creationId xmlns:a16="http://schemas.microsoft.com/office/drawing/2014/main" id="{F1E2A29A-8CA1-4704-8F4D-61CF770B2FF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318" y="5341"/>
                    <a:ext cx="1672" cy="1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stealth" w="sm" len="med"/>
                    <a:tailEnd type="stealth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35" name="Text Box 29">
                  <a:extLst>
                    <a:ext uri="{FF2B5EF4-FFF2-40B4-BE49-F238E27FC236}">
                      <a16:creationId xmlns:a16="http://schemas.microsoft.com/office/drawing/2014/main" id="{C3661B3A-A05C-40EC-91C7-D36EC7D0CB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4" y="5415"/>
                  <a:ext cx="816" cy="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cs-CZ" sz="6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max. 50 cm</a:t>
                  </a:r>
                  <a:endParaRPr lang="cs-CZ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30">
                <a:extLst>
                  <a:ext uri="{FF2B5EF4-FFF2-40B4-BE49-F238E27FC236}">
                    <a16:creationId xmlns:a16="http://schemas.microsoft.com/office/drawing/2014/main" id="{F169E109-49D2-43F3-B99C-F38AD8ACDE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83" y="2121"/>
                <a:ext cx="1066" cy="739"/>
                <a:chOff x="5622" y="4444"/>
                <a:chExt cx="1066" cy="739"/>
              </a:xfrm>
            </p:grpSpPr>
            <p:grpSp>
              <p:nvGrpSpPr>
                <p:cNvPr id="27" name="Group 31">
                  <a:extLst>
                    <a:ext uri="{FF2B5EF4-FFF2-40B4-BE49-F238E27FC236}">
                      <a16:creationId xmlns:a16="http://schemas.microsoft.com/office/drawing/2014/main" id="{0401831E-2F54-46A1-BA83-BFFE0379BE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69" y="4444"/>
                  <a:ext cx="585" cy="147"/>
                  <a:chOff x="6069" y="4444"/>
                  <a:chExt cx="585" cy="147"/>
                </a:xfrm>
              </p:grpSpPr>
              <p:cxnSp>
                <p:nvCxnSpPr>
                  <p:cNvPr id="32" name="Line 32">
                    <a:extLst>
                      <a:ext uri="{FF2B5EF4-FFF2-40B4-BE49-F238E27FC236}">
                        <a16:creationId xmlns:a16="http://schemas.microsoft.com/office/drawing/2014/main" id="{ED6B4B9A-7ACA-40DC-80F2-5CD8A7FBF7B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069" y="4590"/>
                    <a:ext cx="567" cy="1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3" name="Line 33">
                    <a:extLst>
                      <a:ext uri="{FF2B5EF4-FFF2-40B4-BE49-F238E27FC236}">
                        <a16:creationId xmlns:a16="http://schemas.microsoft.com/office/drawing/2014/main" id="{FBFDEF38-50EE-4F92-A88C-5ABF4E12A1F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512" y="4444"/>
                    <a:ext cx="142" cy="142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stealth" w="sm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28" name="Group 34">
                  <a:extLst>
                    <a:ext uri="{FF2B5EF4-FFF2-40B4-BE49-F238E27FC236}">
                      <a16:creationId xmlns:a16="http://schemas.microsoft.com/office/drawing/2014/main" id="{E0153DAB-65C1-4AE6-A03A-1982F065DF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22" y="5034"/>
                  <a:ext cx="567" cy="149"/>
                  <a:chOff x="5912" y="4744"/>
                  <a:chExt cx="567" cy="149"/>
                </a:xfrm>
              </p:grpSpPr>
              <p:cxnSp>
                <p:nvCxnSpPr>
                  <p:cNvPr id="30" name="Line 35">
                    <a:extLst>
                      <a:ext uri="{FF2B5EF4-FFF2-40B4-BE49-F238E27FC236}">
                        <a16:creationId xmlns:a16="http://schemas.microsoft.com/office/drawing/2014/main" id="{45BAB3C6-127E-4B20-AFB1-3A188C547E8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5912" y="4744"/>
                    <a:ext cx="567" cy="1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1" name="Line 36">
                    <a:extLst>
                      <a:ext uri="{FF2B5EF4-FFF2-40B4-BE49-F238E27FC236}">
                        <a16:creationId xmlns:a16="http://schemas.microsoft.com/office/drawing/2014/main" id="{73D80044-2357-4C34-9BE1-0ED5529AFCD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205" y="4751"/>
                    <a:ext cx="142" cy="142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med"/>
                    <a:tailEnd type="stealth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29" name="Text Box 37">
                  <a:extLst>
                    <a:ext uri="{FF2B5EF4-FFF2-40B4-BE49-F238E27FC236}">
                      <a16:creationId xmlns:a16="http://schemas.microsoft.com/office/drawing/2014/main" id="{F9D96239-3C48-41A1-A133-48055DFBBF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47" y="4716"/>
                  <a:ext cx="741" cy="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cs-CZ" sz="6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max 40 cm</a:t>
                  </a:r>
                  <a:endParaRPr lang="cs-CZ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" name="Group 38">
                <a:extLst>
                  <a:ext uri="{FF2B5EF4-FFF2-40B4-BE49-F238E27FC236}">
                    <a16:creationId xmlns:a16="http://schemas.microsoft.com/office/drawing/2014/main" id="{3D5EF6B9-A8C9-4998-AF6A-7D6A5F6298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7" y="2305"/>
                <a:ext cx="2635" cy="1019"/>
                <a:chOff x="2356" y="4294"/>
                <a:chExt cx="2635" cy="1019"/>
              </a:xfrm>
            </p:grpSpPr>
            <p:grpSp>
              <p:nvGrpSpPr>
                <p:cNvPr id="19" name="Group 39">
                  <a:extLst>
                    <a:ext uri="{FF2B5EF4-FFF2-40B4-BE49-F238E27FC236}">
                      <a16:creationId xmlns:a16="http://schemas.microsoft.com/office/drawing/2014/main" id="{A162EE13-E0C1-4B92-8854-6B8F85EAC6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2" y="4294"/>
                  <a:ext cx="2399" cy="95"/>
                  <a:chOff x="2592" y="4294"/>
                  <a:chExt cx="2399" cy="95"/>
                </a:xfrm>
              </p:grpSpPr>
              <p:cxnSp>
                <p:nvCxnSpPr>
                  <p:cNvPr id="25" name="Line 40">
                    <a:extLst>
                      <a:ext uri="{FF2B5EF4-FFF2-40B4-BE49-F238E27FC236}">
                        <a16:creationId xmlns:a16="http://schemas.microsoft.com/office/drawing/2014/main" id="{AFA60068-26D0-4B37-8F43-590FDAF283E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8962936" flipV="1">
                    <a:off x="2592" y="4388"/>
                    <a:ext cx="2399" cy="1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6" name="Line 41">
                    <a:extLst>
                      <a:ext uri="{FF2B5EF4-FFF2-40B4-BE49-F238E27FC236}">
                        <a16:creationId xmlns:a16="http://schemas.microsoft.com/office/drawing/2014/main" id="{69B6A963-8D50-46F2-A29C-483822CD1A9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2637064">
                    <a:off x="2625" y="4294"/>
                    <a:ext cx="2324" cy="73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20" name="Group 42">
                  <a:extLst>
                    <a:ext uri="{FF2B5EF4-FFF2-40B4-BE49-F238E27FC236}">
                      <a16:creationId xmlns:a16="http://schemas.microsoft.com/office/drawing/2014/main" id="{05B22D69-5947-4BE4-98A9-08A3B48EE7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01" y="4885"/>
                  <a:ext cx="2" cy="428"/>
                  <a:chOff x="3001" y="4885"/>
                  <a:chExt cx="2" cy="428"/>
                </a:xfrm>
              </p:grpSpPr>
              <p:cxnSp>
                <p:nvCxnSpPr>
                  <p:cNvPr id="23" name="Line 43">
                    <a:extLst>
                      <a:ext uri="{FF2B5EF4-FFF2-40B4-BE49-F238E27FC236}">
                        <a16:creationId xmlns:a16="http://schemas.microsoft.com/office/drawing/2014/main" id="{E7CB3D23-8B95-4A28-9FAF-C9BBF66C56F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3002" y="5171"/>
                    <a:ext cx="1" cy="142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stealth" w="sm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4" name="Line 44">
                    <a:extLst>
                      <a:ext uri="{FF2B5EF4-FFF2-40B4-BE49-F238E27FC236}">
                        <a16:creationId xmlns:a16="http://schemas.microsoft.com/office/drawing/2014/main" id="{79C127FC-326A-4FB0-8D71-BE9BE6BE16A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001" y="4885"/>
                    <a:ext cx="1" cy="142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stealth" w="sm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21" name="Group 45">
                  <a:extLst>
                    <a:ext uri="{FF2B5EF4-FFF2-40B4-BE49-F238E27FC236}">
                      <a16:creationId xmlns:a16="http://schemas.microsoft.com/office/drawing/2014/main" id="{BD4D1A58-8884-4602-9E8D-56421F2559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56" y="5091"/>
                  <a:ext cx="555" cy="156"/>
                  <a:chOff x="2078" y="5368"/>
                  <a:chExt cx="555" cy="156"/>
                </a:xfrm>
              </p:grpSpPr>
              <p:sp>
                <p:nvSpPr>
                  <p:cNvPr id="22" name="Text Box 46">
                    <a:extLst>
                      <a:ext uri="{FF2B5EF4-FFF2-40B4-BE49-F238E27FC236}">
                        <a16:creationId xmlns:a16="http://schemas.microsoft.com/office/drawing/2014/main" id="{F551A006-B69F-4ADA-A0A9-79E806B2543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8" y="5368"/>
                    <a:ext cx="555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0" tIns="0" rIns="0" bIns="0" anchor="t" anchorCtr="0" upright="1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cs-CZ" sz="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2 %</a:t>
                    </a:r>
                    <a:endParaRPr lang="cs-CZ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</a:p>
                </p:txBody>
              </p:sp>
            </p:grpSp>
          </p:grpSp>
          <p:grpSp>
            <p:nvGrpSpPr>
              <p:cNvPr id="12" name="Group 47">
                <a:extLst>
                  <a:ext uri="{FF2B5EF4-FFF2-40B4-BE49-F238E27FC236}">
                    <a16:creationId xmlns:a16="http://schemas.microsoft.com/office/drawing/2014/main" id="{569B29CA-5B3B-49AF-99A9-39DA51B551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0" y="1499"/>
                <a:ext cx="903" cy="556"/>
                <a:chOff x="1529" y="3822"/>
                <a:chExt cx="903" cy="556"/>
              </a:xfrm>
            </p:grpSpPr>
            <p:grpSp>
              <p:nvGrpSpPr>
                <p:cNvPr id="13" name="Group 48">
                  <a:extLst>
                    <a:ext uri="{FF2B5EF4-FFF2-40B4-BE49-F238E27FC236}">
                      <a16:creationId xmlns:a16="http://schemas.microsoft.com/office/drawing/2014/main" id="{AF26D274-BEE8-4F90-908C-C25C52EE58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44" y="3996"/>
                  <a:ext cx="688" cy="382"/>
                  <a:chOff x="1656" y="3988"/>
                  <a:chExt cx="688" cy="382"/>
                </a:xfrm>
              </p:grpSpPr>
              <p:cxnSp>
                <p:nvCxnSpPr>
                  <p:cNvPr id="15" name="Line 49">
                    <a:extLst>
                      <a:ext uri="{FF2B5EF4-FFF2-40B4-BE49-F238E27FC236}">
                        <a16:creationId xmlns:a16="http://schemas.microsoft.com/office/drawing/2014/main" id="{4078916E-584B-469B-A4D9-E8F19F934A9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45" y="3988"/>
                    <a:ext cx="1" cy="142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6" name="Line 50">
                    <a:extLst>
                      <a:ext uri="{FF2B5EF4-FFF2-40B4-BE49-F238E27FC236}">
                        <a16:creationId xmlns:a16="http://schemas.microsoft.com/office/drawing/2014/main" id="{33728444-F1B5-4083-AEF9-FF8C7480BF3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1745" y="4228"/>
                    <a:ext cx="1" cy="142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" name="Line 51">
                    <a:extLst>
                      <a:ext uri="{FF2B5EF4-FFF2-40B4-BE49-F238E27FC236}">
                        <a16:creationId xmlns:a16="http://schemas.microsoft.com/office/drawing/2014/main" id="{8ABA2BB3-BCB5-428D-B04E-F2B449E6CC7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656" y="4228"/>
                    <a:ext cx="688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" name="Line 52">
                    <a:extLst>
                      <a:ext uri="{FF2B5EF4-FFF2-40B4-BE49-F238E27FC236}">
                        <a16:creationId xmlns:a16="http://schemas.microsoft.com/office/drawing/2014/main" id="{522D401D-B317-4A2F-AB19-07AFD07D0A7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656" y="4137"/>
                    <a:ext cx="688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4" name="Text Box 53">
                  <a:extLst>
                    <a:ext uri="{FF2B5EF4-FFF2-40B4-BE49-F238E27FC236}">
                      <a16:creationId xmlns:a16="http://schemas.microsoft.com/office/drawing/2014/main" id="{68E89D50-513D-4346-98AE-288243CDC4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9" y="3822"/>
                  <a:ext cx="682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cs-CZ" sz="6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min. 25 mm</a:t>
                  </a:r>
                  <a:endParaRPr lang="cs-CZ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E0143748-DCB9-4E68-B7A3-0D68A3C18684}"/>
              </a:ext>
            </a:extLst>
          </p:cNvPr>
          <p:cNvGrpSpPr>
            <a:grpSpLocks/>
          </p:cNvGrpSpPr>
          <p:nvPr/>
        </p:nvGrpSpPr>
        <p:grpSpPr bwMode="auto">
          <a:xfrm>
            <a:off x="4604715" y="4096332"/>
            <a:ext cx="3832497" cy="1802088"/>
            <a:chOff x="1430" y="4769"/>
            <a:chExt cx="5482" cy="1995"/>
          </a:xfrm>
        </p:grpSpPr>
        <p:pic>
          <p:nvPicPr>
            <p:cNvPr id="56" name="Picture 55" descr="UK liegend l">
              <a:extLst>
                <a:ext uri="{FF2B5EF4-FFF2-40B4-BE49-F238E27FC236}">
                  <a16:creationId xmlns:a16="http://schemas.microsoft.com/office/drawing/2014/main" id="{4A6E4FFD-BA17-4731-AF18-613FCF2F14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" y="5141"/>
              <a:ext cx="773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C4DBE2F-543B-454D-A082-5FE43B6942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4" y="4769"/>
              <a:ext cx="5478" cy="1995"/>
              <a:chOff x="1434" y="4769"/>
              <a:chExt cx="5478" cy="1995"/>
            </a:xfrm>
          </p:grpSpPr>
          <p:sp>
            <p:nvSpPr>
              <p:cNvPr id="58" name="AutoShape 57">
                <a:extLst>
                  <a:ext uri="{FF2B5EF4-FFF2-40B4-BE49-F238E27FC236}">
                    <a16:creationId xmlns:a16="http://schemas.microsoft.com/office/drawing/2014/main" id="{8142B7B0-7239-4BC3-A9B6-1E0B79ACD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5" y="4769"/>
                <a:ext cx="664" cy="184"/>
              </a:xfrm>
              <a:prstGeom prst="wedgeRectCallout">
                <a:avLst>
                  <a:gd name="adj1" fmla="val 93102"/>
                  <a:gd name="adj2" fmla="val -20269"/>
                </a:avLst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none" lIns="18000" tIns="10800" rIns="18000" bIns="108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&gt; 70 x 5 mm</a:t>
                </a:r>
                <a:endPara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7C61989-2EC7-4085-9A64-11E4B6946B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4" y="4778"/>
                <a:ext cx="5478" cy="1986"/>
                <a:chOff x="1426" y="5054"/>
                <a:chExt cx="5478" cy="1986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1CCFD09E-A140-4B73-BCDB-14112DE005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28" y="5054"/>
                  <a:ext cx="5061" cy="1750"/>
                  <a:chOff x="1628" y="5054"/>
                  <a:chExt cx="5061" cy="1750"/>
                </a:xfrm>
              </p:grpSpPr>
              <p:grpSp>
                <p:nvGrpSpPr>
                  <p:cNvPr id="103" name="Group 60">
                    <a:extLst>
                      <a:ext uri="{FF2B5EF4-FFF2-40B4-BE49-F238E27FC236}">
                        <a16:creationId xmlns:a16="http://schemas.microsoft.com/office/drawing/2014/main" id="{3ADCFCED-90B0-45BD-BC3E-872CDB1964B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28" y="5438"/>
                    <a:ext cx="1378" cy="1360"/>
                    <a:chOff x="1628" y="5438"/>
                    <a:chExt cx="1378" cy="1360"/>
                  </a:xfrm>
                </p:grpSpPr>
                <p:grpSp>
                  <p:nvGrpSpPr>
                    <p:cNvPr id="114" name="Group 61">
                      <a:extLst>
                        <a:ext uri="{FF2B5EF4-FFF2-40B4-BE49-F238E27FC236}">
                          <a16:creationId xmlns:a16="http://schemas.microsoft.com/office/drawing/2014/main" id="{76E95D5A-E58C-49C0-92F1-ECD8E59F7BA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8" y="6405"/>
                      <a:ext cx="57" cy="393"/>
                      <a:chOff x="1700" y="4748"/>
                      <a:chExt cx="57" cy="393"/>
                    </a:xfrm>
                  </p:grpSpPr>
                  <p:cxnSp>
                    <p:nvCxnSpPr>
                      <p:cNvPr id="123" name="Line 62">
                        <a:extLst>
                          <a:ext uri="{FF2B5EF4-FFF2-40B4-BE49-F238E27FC236}">
                            <a16:creationId xmlns:a16="http://schemas.microsoft.com/office/drawing/2014/main" id="{B2E83700-ED20-464F-AE1A-9A5B9A112B41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728" y="4765"/>
                        <a:ext cx="1" cy="170"/>
                      </a:xfrm>
                      <a:prstGeom prst="line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4" name="Oval 63">
                        <a:extLst>
                          <a:ext uri="{FF2B5EF4-FFF2-40B4-BE49-F238E27FC236}">
                            <a16:creationId xmlns:a16="http://schemas.microsoft.com/office/drawing/2014/main" id="{F44247BE-A1C3-45EA-9526-9129542B4E2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00" y="4748"/>
                        <a:ext cx="57" cy="2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cxnSp>
                    <p:nvCxnSpPr>
                      <p:cNvPr id="125" name="Line 64">
                        <a:extLst>
                          <a:ext uri="{FF2B5EF4-FFF2-40B4-BE49-F238E27FC236}">
                            <a16:creationId xmlns:a16="http://schemas.microsoft.com/office/drawing/2014/main" id="{5A60E619-405B-4EA8-B5D3-FD9B6C747998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728" y="4858"/>
                        <a:ext cx="1" cy="283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15" name="Group 65">
                      <a:extLst>
                        <a:ext uri="{FF2B5EF4-FFF2-40B4-BE49-F238E27FC236}">
                          <a16:creationId xmlns:a16="http://schemas.microsoft.com/office/drawing/2014/main" id="{5A00A6FD-E840-4C93-99C3-DC8F5E51449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57" y="5962"/>
                      <a:ext cx="57" cy="393"/>
                      <a:chOff x="1700" y="4748"/>
                      <a:chExt cx="57" cy="393"/>
                    </a:xfrm>
                  </p:grpSpPr>
                  <p:cxnSp>
                    <p:nvCxnSpPr>
                      <p:cNvPr id="120" name="Line 66">
                        <a:extLst>
                          <a:ext uri="{FF2B5EF4-FFF2-40B4-BE49-F238E27FC236}">
                            <a16:creationId xmlns:a16="http://schemas.microsoft.com/office/drawing/2014/main" id="{7CCDBB8B-4A55-4891-BDDD-CB57A8B5C105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728" y="4765"/>
                        <a:ext cx="1" cy="170"/>
                      </a:xfrm>
                      <a:prstGeom prst="line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1" name="Oval 67">
                        <a:extLst>
                          <a:ext uri="{FF2B5EF4-FFF2-40B4-BE49-F238E27FC236}">
                            <a16:creationId xmlns:a16="http://schemas.microsoft.com/office/drawing/2014/main" id="{C10159D8-03CD-4395-827D-D4A871B95AC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00" y="4748"/>
                        <a:ext cx="57" cy="2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cxnSp>
                    <p:nvCxnSpPr>
                      <p:cNvPr id="122" name="Line 68">
                        <a:extLst>
                          <a:ext uri="{FF2B5EF4-FFF2-40B4-BE49-F238E27FC236}">
                            <a16:creationId xmlns:a16="http://schemas.microsoft.com/office/drawing/2014/main" id="{02959A9C-9C8D-4309-ABC4-3CD535D929EE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728" y="4858"/>
                        <a:ext cx="1" cy="283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16" name="Group 69">
                      <a:extLst>
                        <a:ext uri="{FF2B5EF4-FFF2-40B4-BE49-F238E27FC236}">
                          <a16:creationId xmlns:a16="http://schemas.microsoft.com/office/drawing/2014/main" id="{646FC0D1-D97C-4E32-B26B-67BBC4B349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11" y="5720"/>
                      <a:ext cx="57" cy="187"/>
                      <a:chOff x="2511" y="5682"/>
                      <a:chExt cx="57" cy="187"/>
                    </a:xfrm>
                  </p:grpSpPr>
                  <p:cxnSp>
                    <p:nvCxnSpPr>
                      <p:cNvPr id="118" name="Line 70">
                        <a:extLst>
                          <a:ext uri="{FF2B5EF4-FFF2-40B4-BE49-F238E27FC236}">
                            <a16:creationId xmlns:a16="http://schemas.microsoft.com/office/drawing/2014/main" id="{194BD92B-41AF-4C79-BF99-2C5BD1E7470E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2539" y="5699"/>
                        <a:ext cx="1" cy="170"/>
                      </a:xfrm>
                      <a:prstGeom prst="line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9" name="Oval 71">
                        <a:extLst>
                          <a:ext uri="{FF2B5EF4-FFF2-40B4-BE49-F238E27FC236}">
                            <a16:creationId xmlns:a16="http://schemas.microsoft.com/office/drawing/2014/main" id="{F06A75B7-C9AE-4755-B2E6-76C074C28A1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11" y="5682"/>
                        <a:ext cx="57" cy="2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117" name="Oval 72">
                      <a:extLst>
                        <a:ext uri="{FF2B5EF4-FFF2-40B4-BE49-F238E27FC236}">
                          <a16:creationId xmlns:a16="http://schemas.microsoft.com/office/drawing/2014/main" id="{9F19CE38-C467-4E01-A24E-73C4B4782E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49" y="5438"/>
                      <a:ext cx="57" cy="23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104" name="Group 73">
                    <a:extLst>
                      <a:ext uri="{FF2B5EF4-FFF2-40B4-BE49-F238E27FC236}">
                        <a16:creationId xmlns:a16="http://schemas.microsoft.com/office/drawing/2014/main" id="{3DBA557C-7B2D-4561-9370-ADC455C3C3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11" y="5054"/>
                    <a:ext cx="1378" cy="1750"/>
                    <a:chOff x="5311" y="5224"/>
                    <a:chExt cx="1378" cy="1750"/>
                  </a:xfrm>
                </p:grpSpPr>
                <p:sp>
                  <p:nvSpPr>
                    <p:cNvPr id="105" name="Oval 74">
                      <a:extLst>
                        <a:ext uri="{FF2B5EF4-FFF2-40B4-BE49-F238E27FC236}">
                          <a16:creationId xmlns:a16="http://schemas.microsoft.com/office/drawing/2014/main" id="{890FCAD0-70A6-4AA7-96CA-F199F747B7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11" y="6951"/>
                      <a:ext cx="57" cy="23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06" name="Oval 75">
                      <a:extLst>
                        <a:ext uri="{FF2B5EF4-FFF2-40B4-BE49-F238E27FC236}">
                          <a16:creationId xmlns:a16="http://schemas.microsoft.com/office/drawing/2014/main" id="{33F6E8A4-27C0-402D-86DF-EA6F49EA77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40" y="6500"/>
                      <a:ext cx="57" cy="23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107" name="Group 76">
                      <a:extLst>
                        <a:ext uri="{FF2B5EF4-FFF2-40B4-BE49-F238E27FC236}">
                          <a16:creationId xmlns:a16="http://schemas.microsoft.com/office/drawing/2014/main" id="{C71DCEF0-B1AC-4912-92E2-1B77D7BCF45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94" y="5898"/>
                      <a:ext cx="57" cy="187"/>
                      <a:chOff x="6194" y="5914"/>
                      <a:chExt cx="57" cy="187"/>
                    </a:xfrm>
                  </p:grpSpPr>
                  <p:cxnSp>
                    <p:nvCxnSpPr>
                      <p:cNvPr id="112" name="Line 77">
                        <a:extLst>
                          <a:ext uri="{FF2B5EF4-FFF2-40B4-BE49-F238E27FC236}">
                            <a16:creationId xmlns:a16="http://schemas.microsoft.com/office/drawing/2014/main" id="{6EF7951D-E2F0-4D5E-9B4E-10F306F6DCF3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6222" y="5931"/>
                        <a:ext cx="1" cy="170"/>
                      </a:xfrm>
                      <a:prstGeom prst="line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3" name="Oval 78">
                        <a:extLst>
                          <a:ext uri="{FF2B5EF4-FFF2-40B4-BE49-F238E27FC236}">
                            <a16:creationId xmlns:a16="http://schemas.microsoft.com/office/drawing/2014/main" id="{E801EDDB-5C2C-4F90-AF21-2FE9C16B863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94" y="5914"/>
                        <a:ext cx="57" cy="2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08" name="Group 79">
                      <a:extLst>
                        <a:ext uri="{FF2B5EF4-FFF2-40B4-BE49-F238E27FC236}">
                          <a16:creationId xmlns:a16="http://schemas.microsoft.com/office/drawing/2014/main" id="{3FCACF1B-20A2-4C08-AB72-1E0177A7EED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32" y="5224"/>
                      <a:ext cx="57" cy="393"/>
                      <a:chOff x="6632" y="5224"/>
                      <a:chExt cx="57" cy="393"/>
                    </a:xfrm>
                  </p:grpSpPr>
                  <p:cxnSp>
                    <p:nvCxnSpPr>
                      <p:cNvPr id="109" name="Line 80">
                        <a:extLst>
                          <a:ext uri="{FF2B5EF4-FFF2-40B4-BE49-F238E27FC236}">
                            <a16:creationId xmlns:a16="http://schemas.microsoft.com/office/drawing/2014/main" id="{358C76F8-47F4-4C82-9819-999E1D4D669D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6660" y="5241"/>
                        <a:ext cx="1" cy="170"/>
                      </a:xfrm>
                      <a:prstGeom prst="line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0" name="Oval 81">
                        <a:extLst>
                          <a:ext uri="{FF2B5EF4-FFF2-40B4-BE49-F238E27FC236}">
                            <a16:creationId xmlns:a16="http://schemas.microsoft.com/office/drawing/2014/main" id="{61C16F12-C9A0-419E-8C19-CB519D8C68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32" y="5224"/>
                        <a:ext cx="57" cy="2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cxnSp>
                    <p:nvCxnSpPr>
                      <p:cNvPr id="111" name="Line 82">
                        <a:extLst>
                          <a:ext uri="{FF2B5EF4-FFF2-40B4-BE49-F238E27FC236}">
                            <a16:creationId xmlns:a16="http://schemas.microsoft.com/office/drawing/2014/main" id="{0DB23486-BE93-4671-B6A4-D73A68C511EA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660" y="5334"/>
                        <a:ext cx="1" cy="283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61" name="Group 83">
                  <a:extLst>
                    <a:ext uri="{FF2B5EF4-FFF2-40B4-BE49-F238E27FC236}">
                      <a16:creationId xmlns:a16="http://schemas.microsoft.com/office/drawing/2014/main" id="{21E35BA5-D922-4D42-95CA-6AEF98A0A7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26" y="5422"/>
                  <a:ext cx="5478" cy="1618"/>
                  <a:chOff x="1548" y="3509"/>
                  <a:chExt cx="5478" cy="1618"/>
                </a:xfrm>
              </p:grpSpPr>
              <p:grpSp>
                <p:nvGrpSpPr>
                  <p:cNvPr id="62" name="Group 84">
                    <a:extLst>
                      <a:ext uri="{FF2B5EF4-FFF2-40B4-BE49-F238E27FC236}">
                        <a16:creationId xmlns:a16="http://schemas.microsoft.com/office/drawing/2014/main" id="{36DF409E-8A0F-4675-9439-69062811A61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48" y="3541"/>
                    <a:ext cx="5478" cy="1586"/>
                    <a:chOff x="1548" y="3541"/>
                    <a:chExt cx="5478" cy="1586"/>
                  </a:xfrm>
                </p:grpSpPr>
                <p:grpSp>
                  <p:nvGrpSpPr>
                    <p:cNvPr id="87" name="Group 85">
                      <a:extLst>
                        <a:ext uri="{FF2B5EF4-FFF2-40B4-BE49-F238E27FC236}">
                          <a16:creationId xmlns:a16="http://schemas.microsoft.com/office/drawing/2014/main" id="{F4C17D84-E35B-405D-BBEA-54304F515F1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48" y="4877"/>
                      <a:ext cx="4136" cy="250"/>
                      <a:chOff x="1548" y="4877"/>
                      <a:chExt cx="4136" cy="250"/>
                    </a:xfrm>
                  </p:grpSpPr>
                  <p:sp>
                    <p:nvSpPr>
                      <p:cNvPr id="100" name="AutoShape 86">
                        <a:extLst>
                          <a:ext uri="{FF2B5EF4-FFF2-40B4-BE49-F238E27FC236}">
                            <a16:creationId xmlns:a16="http://schemas.microsoft.com/office/drawing/2014/main" id="{55DB91A8-C6C6-4856-98EC-4EFFFC9877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40" y="4877"/>
                        <a:ext cx="752" cy="249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01" name="AutoShape 87">
                        <a:extLst>
                          <a:ext uri="{FF2B5EF4-FFF2-40B4-BE49-F238E27FC236}">
                            <a16:creationId xmlns:a16="http://schemas.microsoft.com/office/drawing/2014/main" id="{916F5F35-6297-4357-9EC2-00221F12C9A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32" y="4877"/>
                        <a:ext cx="752" cy="250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02" name="AutoShape 88">
                        <a:extLst>
                          <a:ext uri="{FF2B5EF4-FFF2-40B4-BE49-F238E27FC236}">
                            <a16:creationId xmlns:a16="http://schemas.microsoft.com/office/drawing/2014/main" id="{DE6773AC-CB0E-40A0-852C-562A39840AE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48" y="4877"/>
                        <a:ext cx="753" cy="249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88" name="Group 89">
                      <a:extLst>
                        <a:ext uri="{FF2B5EF4-FFF2-40B4-BE49-F238E27FC236}">
                          <a16:creationId xmlns:a16="http://schemas.microsoft.com/office/drawing/2014/main" id="{8077E15D-B225-459C-9C4D-E4C34C9337E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96" y="4431"/>
                      <a:ext cx="4136" cy="250"/>
                      <a:chOff x="1996" y="4431"/>
                      <a:chExt cx="4136" cy="250"/>
                    </a:xfrm>
                  </p:grpSpPr>
                  <p:sp>
                    <p:nvSpPr>
                      <p:cNvPr id="97" name="AutoShape 90">
                        <a:extLst>
                          <a:ext uri="{FF2B5EF4-FFF2-40B4-BE49-F238E27FC236}">
                            <a16:creationId xmlns:a16="http://schemas.microsoft.com/office/drawing/2014/main" id="{89AEF144-F983-4147-80BB-175D56938D3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88" y="4431"/>
                        <a:ext cx="752" cy="249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8" name="AutoShape 91">
                        <a:extLst>
                          <a:ext uri="{FF2B5EF4-FFF2-40B4-BE49-F238E27FC236}">
                            <a16:creationId xmlns:a16="http://schemas.microsoft.com/office/drawing/2014/main" id="{E628BC84-3C18-4518-B981-375E0C1D9C9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380" y="4431"/>
                        <a:ext cx="752" cy="250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9" name="AutoShape 92">
                        <a:extLst>
                          <a:ext uri="{FF2B5EF4-FFF2-40B4-BE49-F238E27FC236}">
                            <a16:creationId xmlns:a16="http://schemas.microsoft.com/office/drawing/2014/main" id="{9C52BB34-6BA3-4B22-A04D-964517B44B6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96" y="4431"/>
                        <a:ext cx="753" cy="249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89" name="Group 93">
                      <a:extLst>
                        <a:ext uri="{FF2B5EF4-FFF2-40B4-BE49-F238E27FC236}">
                          <a16:creationId xmlns:a16="http://schemas.microsoft.com/office/drawing/2014/main" id="{97E52B3A-BAEB-428D-B0EE-D5B0577A7B4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0" y="3541"/>
                      <a:ext cx="4136" cy="250"/>
                      <a:chOff x="2890" y="3541"/>
                      <a:chExt cx="4136" cy="250"/>
                    </a:xfrm>
                  </p:grpSpPr>
                  <p:sp>
                    <p:nvSpPr>
                      <p:cNvPr id="94" name="AutoShape 94">
                        <a:extLst>
                          <a:ext uri="{FF2B5EF4-FFF2-40B4-BE49-F238E27FC236}">
                            <a16:creationId xmlns:a16="http://schemas.microsoft.com/office/drawing/2014/main" id="{D81719D8-6397-4CE3-9A2C-89A2C41502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82" y="3541"/>
                        <a:ext cx="752" cy="249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5" name="AutoShape 95">
                        <a:extLst>
                          <a:ext uri="{FF2B5EF4-FFF2-40B4-BE49-F238E27FC236}">
                            <a16:creationId xmlns:a16="http://schemas.microsoft.com/office/drawing/2014/main" id="{528633EF-968D-4B56-AA47-4C50A8CDF0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274" y="3541"/>
                        <a:ext cx="752" cy="250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6" name="AutoShape 96">
                        <a:extLst>
                          <a:ext uri="{FF2B5EF4-FFF2-40B4-BE49-F238E27FC236}">
                            <a16:creationId xmlns:a16="http://schemas.microsoft.com/office/drawing/2014/main" id="{99CA277E-23C4-4C19-AC7D-2480A85277B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0" y="3541"/>
                        <a:ext cx="753" cy="249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90" name="Group 97">
                      <a:extLst>
                        <a:ext uri="{FF2B5EF4-FFF2-40B4-BE49-F238E27FC236}">
                          <a16:creationId xmlns:a16="http://schemas.microsoft.com/office/drawing/2014/main" id="{D9BC62BE-1D19-4CAE-BD20-66D7E63BE8D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7" y="3986"/>
                      <a:ext cx="4136" cy="250"/>
                      <a:chOff x="2447" y="3986"/>
                      <a:chExt cx="4136" cy="250"/>
                    </a:xfrm>
                  </p:grpSpPr>
                  <p:sp>
                    <p:nvSpPr>
                      <p:cNvPr id="91" name="AutoShape 98">
                        <a:extLst>
                          <a:ext uri="{FF2B5EF4-FFF2-40B4-BE49-F238E27FC236}">
                            <a16:creationId xmlns:a16="http://schemas.microsoft.com/office/drawing/2014/main" id="{F9DA565F-99BB-4505-A12B-8E061B4FCC2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39" y="3986"/>
                        <a:ext cx="752" cy="249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2" name="AutoShape 99">
                        <a:extLst>
                          <a:ext uri="{FF2B5EF4-FFF2-40B4-BE49-F238E27FC236}">
                            <a16:creationId xmlns:a16="http://schemas.microsoft.com/office/drawing/2014/main" id="{3E86284C-EFCA-41D9-8DD5-9BF4E766B3B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31" y="3986"/>
                        <a:ext cx="752" cy="250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3" name="AutoShape 100">
                        <a:extLst>
                          <a:ext uri="{FF2B5EF4-FFF2-40B4-BE49-F238E27FC236}">
                            <a16:creationId xmlns:a16="http://schemas.microsoft.com/office/drawing/2014/main" id="{05EE87C3-ED21-4D7C-9FF0-BB098912D7A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7" y="3986"/>
                        <a:ext cx="753" cy="249"/>
                      </a:xfrm>
                      <a:prstGeom prst="cube">
                        <a:avLst>
                          <a:gd name="adj" fmla="val 64259"/>
                        </a:avLst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</p:grpSp>
              <p:grpSp>
                <p:nvGrpSpPr>
                  <p:cNvPr id="63" name="Group 101">
                    <a:extLst>
                      <a:ext uri="{FF2B5EF4-FFF2-40B4-BE49-F238E27FC236}">
                        <a16:creationId xmlns:a16="http://schemas.microsoft.com/office/drawing/2014/main" id="{E49A7F6A-6040-45F1-8A33-A0DE4076B6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04" y="3509"/>
                    <a:ext cx="5361" cy="1479"/>
                    <a:chOff x="1604" y="3509"/>
                    <a:chExt cx="5361" cy="1479"/>
                  </a:xfrm>
                </p:grpSpPr>
                <p:sp>
                  <p:nvSpPr>
                    <p:cNvPr id="81" name="AutoShape 102" descr="Nussbaum">
                      <a:extLst>
                        <a:ext uri="{FF2B5EF4-FFF2-40B4-BE49-F238E27FC236}">
                          <a16:creationId xmlns:a16="http://schemas.microsoft.com/office/drawing/2014/main" id="{289A300E-60DD-40A3-9083-4D73E1B02F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4" y="4855"/>
                      <a:ext cx="4025" cy="133"/>
                    </a:xfrm>
                    <a:prstGeom prst="cube">
                      <a:avLst>
                        <a:gd name="adj" fmla="val 41352"/>
                      </a:avLst>
                    </a:prstGeom>
                    <a:blipFill dpi="0" rotWithShape="1">
                      <a:blip r:embed="rId6"/>
                      <a:srcRect/>
                      <a:tile tx="0" ty="0" sx="100000" sy="100000" flip="none" algn="tl"/>
                    </a:blip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sp>
                  <p:nvSpPr>
                    <p:cNvPr id="82" name="AutoShape 103" descr="Nussbaum">
                      <a:extLst>
                        <a:ext uri="{FF2B5EF4-FFF2-40B4-BE49-F238E27FC236}">
                          <a16:creationId xmlns:a16="http://schemas.microsoft.com/office/drawing/2014/main" id="{89A17024-1B85-4DD2-AD3A-38E391081A4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9" y="3967"/>
                      <a:ext cx="4025" cy="133"/>
                    </a:xfrm>
                    <a:prstGeom prst="cube">
                      <a:avLst>
                        <a:gd name="adj" fmla="val 41352"/>
                      </a:avLst>
                    </a:prstGeom>
                    <a:blipFill dpi="0" rotWithShape="1">
                      <a:blip r:embed="rId6"/>
                      <a:srcRect/>
                      <a:tile tx="0" ty="0" sx="100000" sy="100000" flip="none" algn="tl"/>
                    </a:blip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sp>
                  <p:nvSpPr>
                    <p:cNvPr id="83" name="AutoShape 104" descr="Nussbaum">
                      <a:extLst>
                        <a:ext uri="{FF2B5EF4-FFF2-40B4-BE49-F238E27FC236}">
                          <a16:creationId xmlns:a16="http://schemas.microsoft.com/office/drawing/2014/main" id="{915C1601-F2E6-4196-97FB-50A48C05B5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40" y="3509"/>
                      <a:ext cx="4025" cy="130"/>
                    </a:xfrm>
                    <a:prstGeom prst="cube">
                      <a:avLst>
                        <a:gd name="adj" fmla="val 41352"/>
                      </a:avLst>
                    </a:prstGeom>
                    <a:blipFill dpi="0" rotWithShape="1">
                      <a:blip r:embed="rId6"/>
                      <a:srcRect/>
                      <a:tile tx="0" ty="0" sx="100000" sy="100000" flip="none" algn="tl"/>
                    </a:blip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84" name="Group 105">
                      <a:extLst>
                        <a:ext uri="{FF2B5EF4-FFF2-40B4-BE49-F238E27FC236}">
                          <a16:creationId xmlns:a16="http://schemas.microsoft.com/office/drawing/2014/main" id="{4E9597FF-11AD-4928-A2C3-05B922A229F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21540000">
                      <a:off x="2044" y="4377"/>
                      <a:ext cx="4025" cy="190"/>
                      <a:chOff x="2061" y="4387"/>
                      <a:chExt cx="3970" cy="190"/>
                    </a:xfrm>
                  </p:grpSpPr>
                  <p:sp>
                    <p:nvSpPr>
                      <p:cNvPr id="85" name="AutoShape 106" descr="Nussbaum">
                        <a:extLst>
                          <a:ext uri="{FF2B5EF4-FFF2-40B4-BE49-F238E27FC236}">
                            <a16:creationId xmlns:a16="http://schemas.microsoft.com/office/drawing/2014/main" id="{2A494A0E-B989-4A55-9216-EE861733A52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1" y="4387"/>
                        <a:ext cx="2324" cy="133"/>
                      </a:xfrm>
                      <a:prstGeom prst="cube">
                        <a:avLst>
                          <a:gd name="adj" fmla="val 41352"/>
                        </a:avLst>
                      </a:prstGeom>
                      <a:blipFill dpi="0" rotWithShape="1">
                        <a:blip r:embed="rId6"/>
                        <a:srcRect/>
                        <a:tile tx="0" ty="0" sx="100000" sy="100000" flip="none" algn="tl"/>
                      </a:blip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86" name="AutoShape 107" descr="Nussbaum">
                        <a:extLst>
                          <a:ext uri="{FF2B5EF4-FFF2-40B4-BE49-F238E27FC236}">
                            <a16:creationId xmlns:a16="http://schemas.microsoft.com/office/drawing/2014/main" id="{3F74D1B5-310B-4AAF-A11A-6B6F1B0972A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07" y="4444"/>
                        <a:ext cx="2324" cy="133"/>
                      </a:xfrm>
                      <a:prstGeom prst="cube">
                        <a:avLst>
                          <a:gd name="adj" fmla="val 41352"/>
                        </a:avLst>
                      </a:prstGeom>
                      <a:blipFill dpi="0" rotWithShape="1">
                        <a:blip r:embed="rId6"/>
                        <a:srcRect/>
                        <a:tile tx="0" ty="0" sx="100000" sy="100000" flip="none" algn="tl"/>
                      </a:blip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</p:grpSp>
              <p:grpSp>
                <p:nvGrpSpPr>
                  <p:cNvPr id="64" name="Group 108">
                    <a:extLst>
                      <a:ext uri="{FF2B5EF4-FFF2-40B4-BE49-F238E27FC236}">
                        <a16:creationId xmlns:a16="http://schemas.microsoft.com/office/drawing/2014/main" id="{03F5658F-DE81-443E-A5A4-2098553402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4" y="4236"/>
                    <a:ext cx="3438" cy="875"/>
                    <a:chOff x="3204" y="4236"/>
                    <a:chExt cx="3438" cy="875"/>
                  </a:xfrm>
                </p:grpSpPr>
                <p:sp>
                  <p:nvSpPr>
                    <p:cNvPr id="65" name="Oval 109">
                      <a:extLst>
                        <a:ext uri="{FF2B5EF4-FFF2-40B4-BE49-F238E27FC236}">
                          <a16:creationId xmlns:a16="http://schemas.microsoft.com/office/drawing/2014/main" id="{9CDE5995-2CE3-4E81-AE13-3B9DF912DD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0" y="4236"/>
                      <a:ext cx="1322" cy="495"/>
                    </a:xfrm>
                    <a:prstGeom prst="ellipse">
                      <a:avLst/>
                    </a:prstGeom>
                    <a:solidFill>
                      <a:srgbClr val="FFFFFF">
                        <a:alpha val="59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66" name="Group 110">
                      <a:extLst>
                        <a:ext uri="{FF2B5EF4-FFF2-40B4-BE49-F238E27FC236}">
                          <a16:creationId xmlns:a16="http://schemas.microsoft.com/office/drawing/2014/main" id="{C3BD8D94-C0C4-45E4-B522-914326A66B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04" y="4407"/>
                      <a:ext cx="1247" cy="424"/>
                      <a:chOff x="4908" y="4407"/>
                      <a:chExt cx="1247" cy="424"/>
                    </a:xfrm>
                  </p:grpSpPr>
                  <p:sp>
                    <p:nvSpPr>
                      <p:cNvPr id="75" name="Text Box 111">
                        <a:extLst>
                          <a:ext uri="{FF2B5EF4-FFF2-40B4-BE49-F238E27FC236}">
                            <a16:creationId xmlns:a16="http://schemas.microsoft.com/office/drawing/2014/main" id="{0DA7CC0D-83C3-405D-9403-740217E806BF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08" y="4691"/>
                        <a:ext cx="1247" cy="1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cs-CZ" sz="6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20-30 cm</a:t>
                        </a:r>
                        <a:endPara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76" name="Group 112">
                        <a:extLst>
                          <a:ext uri="{FF2B5EF4-FFF2-40B4-BE49-F238E27FC236}">
                            <a16:creationId xmlns:a16="http://schemas.microsoft.com/office/drawing/2014/main" id="{026EE137-3736-4FA7-A8B5-D876AA7D1EE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96" y="4407"/>
                        <a:ext cx="1151" cy="287"/>
                        <a:chOff x="7816" y="5134"/>
                        <a:chExt cx="1151" cy="287"/>
                      </a:xfrm>
                    </p:grpSpPr>
                    <p:cxnSp>
                      <p:nvCxnSpPr>
                        <p:cNvPr id="77" name="Line 113">
                          <a:extLst>
                            <a:ext uri="{FF2B5EF4-FFF2-40B4-BE49-F238E27FC236}">
                              <a16:creationId xmlns:a16="http://schemas.microsoft.com/office/drawing/2014/main" id="{CF83668C-4836-40DF-ADE4-B9B65A60878D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>
                          <a:off x="8624" y="5134"/>
                          <a:ext cx="283" cy="283"/>
                        </a:xfrm>
                        <a:prstGeom prst="line">
                          <a:avLst/>
                        </a:prstGeom>
                        <a:noFill/>
                        <a:ln w="6350">
                          <a:solidFill>
                            <a:srgbClr val="000000"/>
                          </a:solidFill>
                          <a:round/>
                          <a:headEnd type="none" w="sm" len="med"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8" name="Line 114">
                          <a:extLst>
                            <a:ext uri="{FF2B5EF4-FFF2-40B4-BE49-F238E27FC236}">
                              <a16:creationId xmlns:a16="http://schemas.microsoft.com/office/drawing/2014/main" id="{304162B3-0A90-4E24-97F6-977881CF5B3E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>
                          <a:off x="8023" y="5138"/>
                          <a:ext cx="283" cy="283"/>
                        </a:xfrm>
                        <a:prstGeom prst="line">
                          <a:avLst/>
                        </a:prstGeom>
                        <a:noFill/>
                        <a:ln w="6350">
                          <a:solidFill>
                            <a:srgbClr val="000000"/>
                          </a:solidFill>
                          <a:round/>
                          <a:headEnd type="none" w="sm" len="med"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9" name="Line 115">
                          <a:extLst>
                            <a:ext uri="{FF2B5EF4-FFF2-40B4-BE49-F238E27FC236}">
                              <a16:creationId xmlns:a16="http://schemas.microsoft.com/office/drawing/2014/main" id="{B2CC17AD-304D-4D0C-B01B-979641F845D4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8684" y="5345"/>
                          <a:ext cx="283" cy="1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 type="stealth" w="sm" len="med"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0" name="Line 116">
                          <a:extLst>
                            <a:ext uri="{FF2B5EF4-FFF2-40B4-BE49-F238E27FC236}">
                              <a16:creationId xmlns:a16="http://schemas.microsoft.com/office/drawing/2014/main" id="{9B6DDD1F-AF24-4ED8-BA5A-5C8044DAC191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7816" y="5345"/>
                          <a:ext cx="283" cy="1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 type="none" w="sm" len="med"/>
                          <a:tailEnd type="stealth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67" name="Group 117">
                      <a:extLst>
                        <a:ext uri="{FF2B5EF4-FFF2-40B4-BE49-F238E27FC236}">
                          <a16:creationId xmlns:a16="http://schemas.microsoft.com/office/drawing/2014/main" id="{0F2E9B3F-10E8-4538-B266-A1C02079A61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10" y="4372"/>
                      <a:ext cx="1032" cy="739"/>
                      <a:chOff x="5610" y="4372"/>
                      <a:chExt cx="1032" cy="739"/>
                    </a:xfrm>
                  </p:grpSpPr>
                  <p:grpSp>
                    <p:nvGrpSpPr>
                      <p:cNvPr id="68" name="Group 118">
                        <a:extLst>
                          <a:ext uri="{FF2B5EF4-FFF2-40B4-BE49-F238E27FC236}">
                            <a16:creationId xmlns:a16="http://schemas.microsoft.com/office/drawing/2014/main" id="{FFDEAFB9-C17C-4518-896A-F139D5B045B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057" y="4372"/>
                        <a:ext cx="585" cy="147"/>
                        <a:chOff x="6069" y="4444"/>
                        <a:chExt cx="585" cy="147"/>
                      </a:xfrm>
                    </p:grpSpPr>
                    <p:cxnSp>
                      <p:nvCxnSpPr>
                        <p:cNvPr id="73" name="Line 119">
                          <a:extLst>
                            <a:ext uri="{FF2B5EF4-FFF2-40B4-BE49-F238E27FC236}">
                              <a16:creationId xmlns:a16="http://schemas.microsoft.com/office/drawing/2014/main" id="{159EE807-0D56-4ACB-B94F-D4158C5D790B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>
                          <a:off x="6069" y="4590"/>
                          <a:ext cx="567" cy="1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 type="none" w="sm" len="med"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4" name="Line 120">
                          <a:extLst>
                            <a:ext uri="{FF2B5EF4-FFF2-40B4-BE49-F238E27FC236}">
                              <a16:creationId xmlns:a16="http://schemas.microsoft.com/office/drawing/2014/main" id="{8468ACB3-4917-45AA-82EB-06C24A0449E8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V="1">
                          <a:off x="6512" y="4444"/>
                          <a:ext cx="142" cy="142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 type="stealth" w="sm" len="med"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</p:grpSp>
                  <p:grpSp>
                    <p:nvGrpSpPr>
                      <p:cNvPr id="69" name="Group 121">
                        <a:extLst>
                          <a:ext uri="{FF2B5EF4-FFF2-40B4-BE49-F238E27FC236}">
                            <a16:creationId xmlns:a16="http://schemas.microsoft.com/office/drawing/2014/main" id="{3DBEA38D-802A-41A2-9F99-251FB155D95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10" y="4962"/>
                        <a:ext cx="567" cy="149"/>
                        <a:chOff x="5912" y="4744"/>
                        <a:chExt cx="567" cy="149"/>
                      </a:xfrm>
                    </p:grpSpPr>
                    <p:cxnSp>
                      <p:nvCxnSpPr>
                        <p:cNvPr id="71" name="Line 122">
                          <a:extLst>
                            <a:ext uri="{FF2B5EF4-FFF2-40B4-BE49-F238E27FC236}">
                              <a16:creationId xmlns:a16="http://schemas.microsoft.com/office/drawing/2014/main" id="{D3D8706F-B96F-475C-9A13-E2543FBF1DDF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>
                          <a:off x="5912" y="4744"/>
                          <a:ext cx="567" cy="1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 type="none" w="sm" len="med"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2" name="Line 123">
                          <a:extLst>
                            <a:ext uri="{FF2B5EF4-FFF2-40B4-BE49-F238E27FC236}">
                              <a16:creationId xmlns:a16="http://schemas.microsoft.com/office/drawing/2014/main" id="{58590243-24BA-4E8F-BDD9-93AE4877E75B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V="1">
                          <a:off x="6205" y="4751"/>
                          <a:ext cx="142" cy="142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 type="none" w="sm" len="med"/>
                          <a:tailEnd type="stealth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sp>
                    <p:nvSpPr>
                      <p:cNvPr id="70" name="Text Box 124">
                        <a:extLst>
                          <a:ext uri="{FF2B5EF4-FFF2-40B4-BE49-F238E27FC236}">
                            <a16:creationId xmlns:a16="http://schemas.microsoft.com/office/drawing/2014/main" id="{FCAB56C0-F0A1-4ECD-8028-15995624EC60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91" y="4726"/>
                        <a:ext cx="741" cy="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sp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cs-CZ" sz="6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max. 40 cm</a:t>
                        </a:r>
                        <a:endParaRPr lang="cs-CZ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28" name="Picture 4">
            <a:extLst>
              <a:ext uri="{FF2B5EF4-FFF2-40B4-BE49-F238E27FC236}">
                <a16:creationId xmlns:a16="http://schemas.microsoft.com/office/drawing/2014/main" id="{6BF74141-416E-415A-A8BE-28183539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" name="TextovéPole 125">
            <a:extLst>
              <a:ext uri="{FF2B5EF4-FFF2-40B4-BE49-F238E27FC236}">
                <a16:creationId xmlns:a16="http://schemas.microsoft.com/office/drawing/2014/main" id="{12F9EFBA-AC26-4F13-ACA5-A8EA38729BAD}"/>
              </a:ext>
            </a:extLst>
          </p:cNvPr>
          <p:cNvSpPr txBox="1"/>
          <p:nvPr/>
        </p:nvSpPr>
        <p:spPr>
          <a:xfrm>
            <a:off x="2014414" y="5058212"/>
            <a:ext cx="792000" cy="230832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>
                <a:solidFill>
                  <a:schemeClr val="bg1"/>
                </a:solidFill>
              </a:rPr>
              <a:t>Max 50 cm</a:t>
            </a:r>
          </a:p>
        </p:txBody>
      </p:sp>
      <p:sp>
        <p:nvSpPr>
          <p:cNvPr id="127" name="TextovéPole 126">
            <a:extLst>
              <a:ext uri="{FF2B5EF4-FFF2-40B4-BE49-F238E27FC236}">
                <a16:creationId xmlns:a16="http://schemas.microsoft.com/office/drawing/2014/main" id="{9A967209-7B20-4AA8-BC75-69F3E7E66D9A}"/>
              </a:ext>
            </a:extLst>
          </p:cNvPr>
          <p:cNvSpPr txBox="1"/>
          <p:nvPr/>
        </p:nvSpPr>
        <p:spPr>
          <a:xfrm>
            <a:off x="603871" y="5058212"/>
            <a:ext cx="684000" cy="230832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>
                <a:solidFill>
                  <a:schemeClr val="bg1"/>
                </a:solidFill>
              </a:rPr>
              <a:t>Spád 2%</a:t>
            </a:r>
          </a:p>
        </p:txBody>
      </p:sp>
      <p:sp>
        <p:nvSpPr>
          <p:cNvPr id="129" name="TextovéPole 128">
            <a:extLst>
              <a:ext uri="{FF2B5EF4-FFF2-40B4-BE49-F238E27FC236}">
                <a16:creationId xmlns:a16="http://schemas.microsoft.com/office/drawing/2014/main" id="{3104C7A5-7E91-49E7-B3C4-E9BF5D1C5630}"/>
              </a:ext>
            </a:extLst>
          </p:cNvPr>
          <p:cNvSpPr txBox="1"/>
          <p:nvPr/>
        </p:nvSpPr>
        <p:spPr>
          <a:xfrm>
            <a:off x="3713512" y="4437867"/>
            <a:ext cx="720000" cy="230832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>
                <a:solidFill>
                  <a:schemeClr val="bg1"/>
                </a:solidFill>
              </a:rPr>
              <a:t>max</a:t>
            </a:r>
            <a:r>
              <a:rPr lang="cs-CZ" sz="900" dirty="0">
                <a:solidFill>
                  <a:schemeClr val="bg1"/>
                </a:solidFill>
              </a:rPr>
              <a:t> 40 cm</a:t>
            </a:r>
          </a:p>
        </p:txBody>
      </p:sp>
      <p:sp>
        <p:nvSpPr>
          <p:cNvPr id="130" name="TextovéPole 129">
            <a:extLst>
              <a:ext uri="{FF2B5EF4-FFF2-40B4-BE49-F238E27FC236}">
                <a16:creationId xmlns:a16="http://schemas.microsoft.com/office/drawing/2014/main" id="{D352A8DB-7F4D-4E09-BB34-E6EA74982E3E}"/>
              </a:ext>
            </a:extLst>
          </p:cNvPr>
          <p:cNvSpPr txBox="1"/>
          <p:nvPr/>
        </p:nvSpPr>
        <p:spPr>
          <a:xfrm>
            <a:off x="5795062" y="5530656"/>
            <a:ext cx="720000" cy="216000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>
                <a:solidFill>
                  <a:schemeClr val="bg1"/>
                </a:solidFill>
              </a:rPr>
              <a:t>20 – 30  cm</a:t>
            </a:r>
          </a:p>
        </p:txBody>
      </p:sp>
      <p:sp>
        <p:nvSpPr>
          <p:cNvPr id="131" name="TextovéPole 130">
            <a:extLst>
              <a:ext uri="{FF2B5EF4-FFF2-40B4-BE49-F238E27FC236}">
                <a16:creationId xmlns:a16="http://schemas.microsoft.com/office/drawing/2014/main" id="{708174E7-BABA-45A0-8828-B7AC70410C70}"/>
              </a:ext>
            </a:extLst>
          </p:cNvPr>
          <p:cNvSpPr txBox="1"/>
          <p:nvPr/>
        </p:nvSpPr>
        <p:spPr>
          <a:xfrm>
            <a:off x="7607849" y="5464345"/>
            <a:ext cx="720000" cy="230832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 err="1">
                <a:solidFill>
                  <a:schemeClr val="bg1"/>
                </a:solidFill>
              </a:rPr>
              <a:t>max</a:t>
            </a:r>
            <a:r>
              <a:rPr lang="cs-CZ" sz="900" dirty="0">
                <a:solidFill>
                  <a:schemeClr val="bg1"/>
                </a:solidFill>
              </a:rPr>
              <a:t> 40 cm</a:t>
            </a:r>
          </a:p>
        </p:txBody>
      </p:sp>
      <p:sp>
        <p:nvSpPr>
          <p:cNvPr id="132" name="TextovéPole 131">
            <a:extLst>
              <a:ext uri="{FF2B5EF4-FFF2-40B4-BE49-F238E27FC236}">
                <a16:creationId xmlns:a16="http://schemas.microsoft.com/office/drawing/2014/main" id="{C4E77AA5-005A-4C52-BC9B-492E5A4BEFC0}"/>
              </a:ext>
            </a:extLst>
          </p:cNvPr>
          <p:cNvSpPr txBox="1"/>
          <p:nvPr/>
        </p:nvSpPr>
        <p:spPr>
          <a:xfrm>
            <a:off x="520079" y="3589775"/>
            <a:ext cx="737873" cy="230832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>
                <a:solidFill>
                  <a:schemeClr val="bg1"/>
                </a:solidFill>
              </a:rPr>
              <a:t>Min 25 mm</a:t>
            </a:r>
          </a:p>
        </p:txBody>
      </p:sp>
    </p:spTree>
    <p:extLst>
      <p:ext uri="{BB962C8B-B14F-4D97-AF65-F5344CB8AC3E}">
        <p14:creationId xmlns:p14="http://schemas.microsoft.com/office/powerpoint/2010/main" val="8061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6C7E5-24E1-4B99-B797-15E61B20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0" y="1334097"/>
            <a:ext cx="8166720" cy="5098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					 	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				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	</a:t>
            </a:r>
            <a:r>
              <a:rPr lang="cs-CZ" sz="2000" dirty="0"/>
              <a:t>				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4D69F29-F1BB-455B-9C42-26233A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297"/>
          </a:xfrm>
          <a:solidFill>
            <a:srgbClr val="740000"/>
          </a:solidFill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2. Terasové podloží – ZHUTNĚNÝ ŠTĚRK</a:t>
            </a:r>
          </a:p>
        </p:txBody>
      </p:sp>
      <p:pic>
        <p:nvPicPr>
          <p:cNvPr id="128" name="Picture 4">
            <a:extLst>
              <a:ext uri="{FF2B5EF4-FFF2-40B4-BE49-F238E27FC236}">
                <a16:creationId xmlns:a16="http://schemas.microsoft.com/office/drawing/2014/main" id="{6BF74141-416E-415A-A8BE-28183539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Obrázek 129" descr="C:\Users\Ivana\Documents\A-EXTRU-PROFI-TERASY\FOTOGALERIE\JONÁŠ-MÍRA\2016\KRALUPY nad VLTAVOU-EMO teak\KRALUPY NAD VLTAVOU 9.jpg">
            <a:extLst>
              <a:ext uri="{FF2B5EF4-FFF2-40B4-BE49-F238E27FC236}">
                <a16:creationId xmlns:a16="http://schemas.microsoft.com/office/drawing/2014/main" id="{F54ED430-98BF-4C79-9E33-8DA5CC0F9A6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1" b="8309"/>
          <a:stretch/>
        </p:blipFill>
        <p:spPr bwMode="auto">
          <a:xfrm>
            <a:off x="4973798" y="1167877"/>
            <a:ext cx="3630985" cy="237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Obrázek 125" descr="C:\Users\Ivana\Documents\A-EXTRU-PROFI-TERASY\FOTOGALERIE\JONÁŠ-MÍRA\2016\KRALUPY nad VLTAVOU-EMO teak\KRALUPY NAD VLTAVOU 6.jpg">
            <a:extLst>
              <a:ext uri="{FF2B5EF4-FFF2-40B4-BE49-F238E27FC236}">
                <a16:creationId xmlns:a16="http://schemas.microsoft.com/office/drawing/2014/main" id="{40C00E65-E174-4D9B-8B9C-F1FA76BC0A0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2"/>
          <a:stretch/>
        </p:blipFill>
        <p:spPr bwMode="auto">
          <a:xfrm>
            <a:off x="427860" y="2122784"/>
            <a:ext cx="4434581" cy="313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Obrázek 130" descr="C:\Users\Ivana\Documents\A-EXTRU-PROFI-TERASY\FOTOGALERIE\JONÁŠ-MÍRA\2016\KRALUPY nad VLTAVOU-EMO teak\KRALUPY NAD VLTAVOU 13.jpg">
            <a:extLst>
              <a:ext uri="{FF2B5EF4-FFF2-40B4-BE49-F238E27FC236}">
                <a16:creationId xmlns:a16="http://schemas.microsoft.com/office/drawing/2014/main" id="{9B96E365-D24E-41EA-A20D-EBBE9AB3C2A0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172" b="3081"/>
          <a:stretch/>
        </p:blipFill>
        <p:spPr bwMode="auto">
          <a:xfrm>
            <a:off x="4973798" y="3689730"/>
            <a:ext cx="3630985" cy="25916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D079DDC-00AF-4BF5-8568-380B0700242F}"/>
              </a:ext>
            </a:extLst>
          </p:cNvPr>
          <p:cNvSpPr txBox="1"/>
          <p:nvPr/>
        </p:nvSpPr>
        <p:spPr>
          <a:xfrm>
            <a:off x="2055861" y="5727601"/>
            <a:ext cx="2127916" cy="369332"/>
          </a:xfrm>
          <a:prstGeom prst="rect">
            <a:avLst/>
          </a:prstGeom>
          <a:solidFill>
            <a:srgbClr val="7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900" dirty="0">
                <a:solidFill>
                  <a:schemeClr val="bg1"/>
                </a:solidFill>
              </a:rPr>
              <a:t> okrajové obrubníky  a hloubka podloží </a:t>
            </a:r>
          </a:p>
          <a:p>
            <a:pPr algn="ctr"/>
            <a:r>
              <a:rPr lang="cs-CZ" sz="900" dirty="0">
                <a:solidFill>
                  <a:schemeClr val="bg1"/>
                </a:solidFill>
              </a:rPr>
              <a:t>dle </a:t>
            </a:r>
            <a:r>
              <a:rPr lang="cs-CZ" sz="900" dirty="0" err="1">
                <a:solidFill>
                  <a:schemeClr val="bg1"/>
                </a:solidFill>
              </a:rPr>
              <a:t>požadovanéí</a:t>
            </a:r>
            <a:r>
              <a:rPr lang="cs-CZ" sz="900" dirty="0">
                <a:solidFill>
                  <a:schemeClr val="bg1"/>
                </a:solidFill>
              </a:rPr>
              <a:t> výšky terasy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9CDAD615-89EB-4BFA-B45A-B94BE7FD2DFC}"/>
              </a:ext>
            </a:extLst>
          </p:cNvPr>
          <p:cNvCxnSpPr>
            <a:cxnSpLocks/>
          </p:cNvCxnSpPr>
          <p:nvPr/>
        </p:nvCxnSpPr>
        <p:spPr>
          <a:xfrm flipH="1" flipV="1">
            <a:off x="3119821" y="4926961"/>
            <a:ext cx="1063956" cy="800640"/>
          </a:xfrm>
          <a:prstGeom prst="straightConnector1">
            <a:avLst/>
          </a:prstGeom>
          <a:ln w="25400">
            <a:solidFill>
              <a:srgbClr val="74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D9F141F8-18F2-456D-AA8A-FA31C5E61527}"/>
              </a:ext>
            </a:extLst>
          </p:cNvPr>
          <p:cNvCxnSpPr>
            <a:cxnSpLocks/>
          </p:cNvCxnSpPr>
          <p:nvPr/>
        </p:nvCxnSpPr>
        <p:spPr>
          <a:xfrm flipV="1">
            <a:off x="4183778" y="5048786"/>
            <a:ext cx="3768513" cy="678816"/>
          </a:xfrm>
          <a:prstGeom prst="straightConnector1">
            <a:avLst/>
          </a:prstGeom>
          <a:ln w="25400">
            <a:solidFill>
              <a:srgbClr val="74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9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39FC16EB-E19C-43B8-AF67-93388C5E2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5"/>
          <a:stretch/>
        </p:blipFill>
        <p:spPr>
          <a:xfrm>
            <a:off x="539552" y="3861048"/>
            <a:ext cx="5760640" cy="2520280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E7BA823-1201-4AE3-86FD-021CC20C8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5851"/>
          <a:stretch/>
        </p:blipFill>
        <p:spPr>
          <a:xfrm>
            <a:off x="1378496" y="1395438"/>
            <a:ext cx="7308304" cy="2359636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3996C17-FDD4-4820-A606-8BAB48493F35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37297"/>
          </a:xfrm>
          <a:prstGeom prst="rect">
            <a:avLst/>
          </a:prstGeom>
          <a:solidFill>
            <a:srgbClr val="74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>
                <a:solidFill>
                  <a:schemeClr val="bg1"/>
                </a:solidFill>
              </a:rPr>
              <a:t>2. Terasové podloží – ZHUTNĚNÝ ŠTĚRK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779BB4AF-0DF8-4E59-B265-AF282E4A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381328"/>
            <a:ext cx="1152128" cy="1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22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8058</TotalTime>
  <Words>534</Words>
  <Application>Microsoft Office PowerPoint</Application>
  <PresentationFormat>Předvádění na obrazovce (4:3)</PresentationFormat>
  <Paragraphs>413</Paragraphs>
  <Slides>41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 Terasové podloží - PŘÍPRAVA</vt:lpstr>
      <vt:lpstr>2. Terasové podloží – ZHUTNĚNÝ ŠTĚRK</vt:lpstr>
      <vt:lpstr>Prezentace aplikace PowerPoint</vt:lpstr>
      <vt:lpstr>Prezentace aplikace PowerPoint</vt:lpstr>
      <vt:lpstr>Prezentace aplikace PowerPoint</vt:lpstr>
      <vt:lpstr>2. Terasové podloží - BETON</vt:lpstr>
      <vt:lpstr>Prezentace aplikace PowerPoint</vt:lpstr>
      <vt:lpstr>Prezentace aplikace PowerPoint</vt:lpstr>
      <vt:lpstr>2. Terasové podloží - BETON</vt:lpstr>
      <vt:lpstr>2. Terasové podloží – FOLIE/ PODLOŽKY</vt:lpstr>
      <vt:lpstr>Prezentace aplikace PowerPoint</vt:lpstr>
      <vt:lpstr>2. Terasové podloží – FOLIE </vt:lpstr>
      <vt:lpstr>2. Terasové podloží – DLAŽBA</vt:lpstr>
      <vt:lpstr>2. Terasové podloží – DLAŽBA</vt:lpstr>
      <vt:lpstr>Prezentace aplikace PowerPoint</vt:lpstr>
      <vt:lpstr>2. Terasové podloží - SCHODY</vt:lpstr>
      <vt:lpstr>3. Montážní předpisy – POKLÁDKA WPC PRKEN</vt:lpstr>
      <vt:lpstr>3. Montážní předpisy – SMĚR WPC PRKEN</vt:lpstr>
      <vt:lpstr>3. Montážní předpisy – UKOTVENÍ PRKEN</vt:lpstr>
      <vt:lpstr>Prezentace aplikace PowerPoint</vt:lpstr>
      <vt:lpstr>Prezentace aplikace PowerPoint</vt:lpstr>
      <vt:lpstr>Prezentace aplikace PowerPoint</vt:lpstr>
      <vt:lpstr>Prezentace aplikace PowerPoint</vt:lpstr>
      <vt:lpstr>3. Montáž – ZAMĚŘENÍ TERASY</vt:lpstr>
      <vt:lpstr>4. Montáž – ZAMĚŘENÍ TERASY</vt:lpstr>
      <vt:lpstr>4. Montáž – ZAMĚŘENÍ TERASY</vt:lpstr>
      <vt:lpstr>4. Montáž – ZAMĚŘENÍ bazény</vt:lpstr>
      <vt:lpstr>Prezentace aplikace PowerPoint</vt:lpstr>
      <vt:lpstr>NÁŘADÍ a NÁSTROJE</vt:lpstr>
      <vt:lpstr>5. Montáž – CHYBY MONTÁŽE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uzivatel</dc:creator>
  <cp:lastModifiedBy>Ivana</cp:lastModifiedBy>
  <cp:revision>743</cp:revision>
  <dcterms:created xsi:type="dcterms:W3CDTF">2015-12-01T08:53:43Z</dcterms:created>
  <dcterms:modified xsi:type="dcterms:W3CDTF">2018-03-12T20:31:06Z</dcterms:modified>
</cp:coreProperties>
</file>