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handoutMasterIdLst>
    <p:handoutMasterId r:id="rId32"/>
  </p:handoutMasterIdLst>
  <p:sldIdLst>
    <p:sldId id="306" r:id="rId5"/>
    <p:sldId id="309" r:id="rId6"/>
    <p:sldId id="327" r:id="rId7"/>
    <p:sldId id="322" r:id="rId8"/>
    <p:sldId id="323" r:id="rId9"/>
    <p:sldId id="308" r:id="rId10"/>
    <p:sldId id="312" r:id="rId11"/>
    <p:sldId id="314" r:id="rId12"/>
    <p:sldId id="313" r:id="rId13"/>
    <p:sldId id="311" r:id="rId14"/>
    <p:sldId id="321" r:id="rId15"/>
    <p:sldId id="315" r:id="rId16"/>
    <p:sldId id="316" r:id="rId17"/>
    <p:sldId id="326" r:id="rId18"/>
    <p:sldId id="317" r:id="rId19"/>
    <p:sldId id="318" r:id="rId20"/>
    <p:sldId id="319" r:id="rId21"/>
    <p:sldId id="320" r:id="rId22"/>
    <p:sldId id="325" r:id="rId23"/>
    <p:sldId id="324" r:id="rId24"/>
    <p:sldId id="310" r:id="rId25"/>
    <p:sldId id="328" r:id="rId26"/>
    <p:sldId id="329" r:id="rId27"/>
    <p:sldId id="330" r:id="rId28"/>
    <p:sldId id="331" r:id="rId29"/>
    <p:sldId id="332" r:id="rId30"/>
    <p:sldId id="333" r:id="rId31"/>
  </p:sldIdLst>
  <p:sldSz cx="9144000" cy="6858000" type="screen4x3"/>
  <p:notesSz cx="6858000" cy="9144000"/>
  <p:custShowLst>
    <p:custShow name="Vlastní prezentace 1" id="0">
      <p:sldLst/>
    </p:custShow>
  </p:custShow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FF3300"/>
    <a:srgbClr val="0066FF"/>
    <a:srgbClr val="F98C1F"/>
    <a:srgbClr val="FCA508"/>
    <a:srgbClr val="FBB875"/>
    <a:srgbClr val="3399FF"/>
    <a:srgbClr val="3333FF"/>
    <a:srgbClr val="4507F3"/>
    <a:srgbClr val="FCA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2" autoAdjust="0"/>
    <p:restoredTop sz="94728" autoAdjust="0"/>
  </p:normalViewPr>
  <p:slideViewPr>
    <p:cSldViewPr>
      <p:cViewPr>
        <p:scale>
          <a:sx n="100" d="100"/>
          <a:sy n="100" d="100"/>
        </p:scale>
        <p:origin x="950" y="-22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1860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emf"/><Relationship Id="rId1" Type="http://schemas.openxmlformats.org/officeDocument/2006/relationships/image" Target="../media/image5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F144DB-A210-4980-A4AD-BE5D426475BD}" type="datetimeFigureOut">
              <a:rPr lang="cs-CZ" smtClean="0"/>
              <a:t>3.3.2019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D58BC-201C-44BE-82FF-520724B2687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57738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BEFB-379D-4B16-824A-E9AABAA34DE3}" type="datetimeFigureOut">
              <a:rPr lang="cs-CZ" smtClean="0"/>
              <a:t>3.3.2019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D847-F20A-4496-9CE7-A16D4229EB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723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BEFB-379D-4B16-824A-E9AABAA34DE3}" type="datetimeFigureOut">
              <a:rPr lang="cs-CZ" smtClean="0"/>
              <a:t>3.3.2019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D847-F20A-4496-9CE7-A16D4229EB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435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BEFB-379D-4B16-824A-E9AABAA34DE3}" type="datetimeFigureOut">
              <a:rPr lang="cs-CZ" smtClean="0"/>
              <a:t>3.3.2019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D847-F20A-4496-9CE7-A16D4229EB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6800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BEFB-379D-4B16-824A-E9AABAA34DE3}" type="datetimeFigureOut">
              <a:rPr lang="cs-CZ" smtClean="0"/>
              <a:t>3.3.2019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D847-F20A-4496-9CE7-A16D4229EB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241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BEFB-379D-4B16-824A-E9AABAA34DE3}" type="datetimeFigureOut">
              <a:rPr lang="cs-CZ" smtClean="0"/>
              <a:t>3.3.2019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D847-F20A-4496-9CE7-A16D4229EB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226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BEFB-379D-4B16-824A-E9AABAA34DE3}" type="datetimeFigureOut">
              <a:rPr lang="cs-CZ" smtClean="0"/>
              <a:t>3.3.2019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D847-F20A-4496-9CE7-A16D4229EB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57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BEFB-379D-4B16-824A-E9AABAA34DE3}" type="datetimeFigureOut">
              <a:rPr lang="cs-CZ" smtClean="0"/>
              <a:t>3.3.2019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D847-F20A-4496-9CE7-A16D4229EB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273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BEFB-379D-4B16-824A-E9AABAA34DE3}" type="datetimeFigureOut">
              <a:rPr lang="cs-CZ" smtClean="0"/>
              <a:t>3.3.2019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D847-F20A-4496-9CE7-A16D4229EB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1063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BEFB-379D-4B16-824A-E9AABAA34DE3}" type="datetimeFigureOut">
              <a:rPr lang="cs-CZ" smtClean="0"/>
              <a:t>3.3.2019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D847-F20A-4496-9CE7-A16D4229EB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886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BEFB-379D-4B16-824A-E9AABAA34DE3}" type="datetimeFigureOut">
              <a:rPr lang="cs-CZ" smtClean="0"/>
              <a:t>3.3.2019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D847-F20A-4496-9CE7-A16D4229EB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863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BEFB-379D-4B16-824A-E9AABAA34DE3}" type="datetimeFigureOut">
              <a:rPr lang="cs-CZ" smtClean="0"/>
              <a:t>3.3.2019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D847-F20A-4496-9CE7-A16D4229EB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384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FBEFB-379D-4B16-824A-E9AABAA34DE3}" type="datetimeFigureOut">
              <a:rPr lang="cs-CZ" smtClean="0"/>
              <a:t>3.3.2019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7D847-F20A-4496-9CE7-A16D4229EB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7756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1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9.wmf"/><Relationship Id="rId11" Type="http://schemas.openxmlformats.org/officeDocument/2006/relationships/image" Target="../media/image63.jpe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61.wmf"/><Relationship Id="rId4" Type="http://schemas.openxmlformats.org/officeDocument/2006/relationships/image" Target="../media/image62.jpeg"/><Relationship Id="rId9" Type="http://schemas.openxmlformats.org/officeDocument/2006/relationships/oleObject" Target="../embeddings/oleObject3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0" descr="logo scaserv.bmp">
            <a:extLst>
              <a:ext uri="{FF2B5EF4-FFF2-40B4-BE49-F238E27FC236}">
                <a16:creationId xmlns:a16="http://schemas.microsoft.com/office/drawing/2014/main" id="{251B7250-261F-4178-BC21-09B7258D4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0648"/>
            <a:ext cx="3539415" cy="50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3">
            <a:extLst>
              <a:ext uri="{FF2B5EF4-FFF2-40B4-BE49-F238E27FC236}">
                <a16:creationId xmlns:a16="http://schemas.microsoft.com/office/drawing/2014/main" id="{6F939DCB-3C9E-48B0-B2C0-A2157EC8E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376056"/>
            <a:ext cx="360045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Hraniční most – D8  (ČR – SRN)</a:t>
            </a:r>
            <a:endParaRPr lang="en-GB" altLang="cs-CZ" sz="1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53B3A8D6-A51F-4C52-BAA7-BC4EB849F8F5}"/>
              </a:ext>
            </a:extLst>
          </p:cNvPr>
          <p:cNvSpPr txBox="1"/>
          <p:nvPr/>
        </p:nvSpPr>
        <p:spPr>
          <a:xfrm>
            <a:off x="437714" y="551656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SYSTÉMY SCASERV - BEDNĚNÍ</a:t>
            </a: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36011AB6-B256-49B8-828B-C3E727349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14"/>
          <a:stretch/>
        </p:blipFill>
        <p:spPr bwMode="auto">
          <a:xfrm>
            <a:off x="484554" y="1050410"/>
            <a:ext cx="8346283" cy="5546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22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0" descr="logo scaserv.bmp">
            <a:extLst>
              <a:ext uri="{FF2B5EF4-FFF2-40B4-BE49-F238E27FC236}">
                <a16:creationId xmlns:a16="http://schemas.microsoft.com/office/drawing/2014/main" id="{251B7250-261F-4178-BC21-09B7258D4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0648"/>
            <a:ext cx="3539415" cy="50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A3D722D6-DC24-4826-827B-F81FC30A1D1E}"/>
              </a:ext>
            </a:extLst>
          </p:cNvPr>
          <p:cNvSpPr txBox="1"/>
          <p:nvPr/>
        </p:nvSpPr>
        <p:spPr>
          <a:xfrm>
            <a:off x="437714" y="551656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MULTIFORM </a:t>
            </a:r>
            <a:r>
              <a:rPr lang="en-US" sz="2800" b="1" dirty="0"/>
              <a:t>&amp;</a:t>
            </a:r>
            <a:r>
              <a:rPr lang="cs-CZ" sz="2800" b="1" dirty="0"/>
              <a:t> CUPLOK</a:t>
            </a:r>
          </a:p>
        </p:txBody>
      </p:sp>
      <p:pic>
        <p:nvPicPr>
          <p:cNvPr id="7" name="Picture 5" descr="DSC_0011_nahled">
            <a:extLst>
              <a:ext uri="{FF2B5EF4-FFF2-40B4-BE49-F238E27FC236}">
                <a16:creationId xmlns:a16="http://schemas.microsoft.com/office/drawing/2014/main" id="{A46A3809-8ABD-49B3-9FB5-076D96E3E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36" y="1091679"/>
            <a:ext cx="7774880" cy="5169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2BCEFD3-8547-45D5-968A-1A645C694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0192" y="5482795"/>
            <a:ext cx="1923055" cy="7386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400" b="1" dirty="0">
                <a:latin typeface="Arial" panose="020B0604020202020204" pitchFamily="34" charset="0"/>
              </a:rPr>
              <a:t>Stavba SO 201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400" b="1" dirty="0">
                <a:latin typeface="Arial" panose="020B0604020202020204" pitchFamily="34" charset="0"/>
              </a:rPr>
              <a:t>Vysočanská radiála,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400" b="1" dirty="0">
                <a:latin typeface="Arial" panose="020B0604020202020204" pitchFamily="34" charset="0"/>
              </a:rPr>
              <a:t>nájemce SSŽ, a.s.</a:t>
            </a:r>
            <a:endParaRPr lang="cs-CZ" altLang="cs-CZ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12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0" descr="logo scaserv.bmp">
            <a:extLst>
              <a:ext uri="{FF2B5EF4-FFF2-40B4-BE49-F238E27FC236}">
                <a16:creationId xmlns:a16="http://schemas.microsoft.com/office/drawing/2014/main" id="{251B7250-261F-4178-BC21-09B7258D4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0648"/>
            <a:ext cx="3539415" cy="50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A3D722D6-DC24-4826-827B-F81FC30A1D1E}"/>
              </a:ext>
            </a:extLst>
          </p:cNvPr>
          <p:cNvSpPr txBox="1"/>
          <p:nvPr/>
        </p:nvSpPr>
        <p:spPr>
          <a:xfrm>
            <a:off x="437714" y="551656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MULTIFORM – BEDNĚNÍ PILÍŘŮ</a:t>
            </a:r>
          </a:p>
        </p:txBody>
      </p:sp>
      <p:pic>
        <p:nvPicPr>
          <p:cNvPr id="6" name="Picture 8" descr="Vysočanská_radiála_dilatacni_pilir">
            <a:extLst>
              <a:ext uri="{FF2B5EF4-FFF2-40B4-BE49-F238E27FC236}">
                <a16:creationId xmlns:a16="http://schemas.microsoft.com/office/drawing/2014/main" id="{6BD27C9A-348A-46CC-95B3-65D948F94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36" y="1091679"/>
            <a:ext cx="3886448" cy="5174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C935EEC3-6519-4AE9-97F4-518E4EDD7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091679"/>
            <a:ext cx="3240361" cy="5141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2BCEFD3-8547-45D5-968A-1A645C694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8644" y="5396989"/>
            <a:ext cx="3075183" cy="7386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400" b="1" dirty="0">
                <a:latin typeface="Arial" panose="020B0604020202020204" pitchFamily="34" charset="0"/>
              </a:rPr>
              <a:t>Stavba SO 201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400" b="1" dirty="0">
                <a:latin typeface="Arial" panose="020B0604020202020204" pitchFamily="34" charset="0"/>
              </a:rPr>
              <a:t>Vysočanská radiála,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400" b="1" dirty="0">
                <a:latin typeface="Arial" panose="020B0604020202020204" pitchFamily="34" charset="0"/>
              </a:rPr>
              <a:t>SSŽ, a.s.</a:t>
            </a:r>
            <a:endParaRPr lang="cs-CZ" altLang="cs-CZ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68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0" descr="logo scaserv.bmp">
            <a:extLst>
              <a:ext uri="{FF2B5EF4-FFF2-40B4-BE49-F238E27FC236}">
                <a16:creationId xmlns:a16="http://schemas.microsoft.com/office/drawing/2014/main" id="{251B7250-261F-4178-BC21-09B7258D4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0648"/>
            <a:ext cx="3539415" cy="50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A3D722D6-DC24-4826-827B-F81FC30A1D1E}"/>
              </a:ext>
            </a:extLst>
          </p:cNvPr>
          <p:cNvSpPr txBox="1"/>
          <p:nvPr/>
        </p:nvSpPr>
        <p:spPr>
          <a:xfrm>
            <a:off x="437714" y="551656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MULTIFORM </a:t>
            </a:r>
            <a:r>
              <a:rPr lang="en-US" sz="2800" b="1" dirty="0"/>
              <a:t>&amp;</a:t>
            </a:r>
            <a:r>
              <a:rPr lang="cs-CZ" sz="2800" b="1" dirty="0"/>
              <a:t> CUPLOK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797FC66C-B33F-40B8-B696-BD7443835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1" y="1082560"/>
            <a:ext cx="5535576" cy="366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P1020617">
            <a:extLst>
              <a:ext uri="{FF2B5EF4-FFF2-40B4-BE49-F238E27FC236}">
                <a16:creationId xmlns:a16="http://schemas.microsoft.com/office/drawing/2014/main" id="{FE93588F-6E4C-490B-81A8-D6BF28E4C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860" y="3704508"/>
            <a:ext cx="3400425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8E4995A3-AB98-44A9-8E2C-33AD77A78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714" y="4797152"/>
            <a:ext cx="2304058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cs-CZ" altLang="cs-CZ" sz="1400" b="1" dirty="0">
                <a:latin typeface="Arial" panose="020B0604020202020204" pitchFamily="34" charset="0"/>
              </a:rPr>
              <a:t>Lávka pro pěší – Ústí n/L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cs-CZ" altLang="cs-CZ" sz="1400" b="1" dirty="0">
                <a:latin typeface="Arial" panose="020B0604020202020204" pitchFamily="34" charset="0"/>
              </a:rPr>
              <a:t>Chládek a Tintěra a.s. </a:t>
            </a:r>
          </a:p>
        </p:txBody>
      </p:sp>
    </p:spTree>
    <p:extLst>
      <p:ext uri="{BB962C8B-B14F-4D97-AF65-F5344CB8AC3E}">
        <p14:creationId xmlns:p14="http://schemas.microsoft.com/office/powerpoint/2010/main" val="54011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0" descr="logo scaserv.bmp">
            <a:extLst>
              <a:ext uri="{FF2B5EF4-FFF2-40B4-BE49-F238E27FC236}">
                <a16:creationId xmlns:a16="http://schemas.microsoft.com/office/drawing/2014/main" id="{251B7250-261F-4178-BC21-09B7258D4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0648"/>
            <a:ext cx="3539415" cy="50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A3D722D6-DC24-4826-827B-F81FC30A1D1E}"/>
              </a:ext>
            </a:extLst>
          </p:cNvPr>
          <p:cNvSpPr txBox="1"/>
          <p:nvPr/>
        </p:nvSpPr>
        <p:spPr>
          <a:xfrm>
            <a:off x="437714" y="551656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MULTIFORM – PARAPET BRACKET</a:t>
            </a:r>
          </a:p>
        </p:txBody>
      </p:sp>
      <p:pic>
        <p:nvPicPr>
          <p:cNvPr id="7" name="Picture 5" descr="P1010286">
            <a:extLst>
              <a:ext uri="{FF2B5EF4-FFF2-40B4-BE49-F238E27FC236}">
                <a16:creationId xmlns:a16="http://schemas.microsoft.com/office/drawing/2014/main" id="{28DA502E-6636-4743-BAB3-14C6F1772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7"/>
          <a:stretch>
            <a:fillRect/>
          </a:stretch>
        </p:blipFill>
        <p:spPr bwMode="auto">
          <a:xfrm>
            <a:off x="539751" y="1074876"/>
            <a:ext cx="5256385" cy="3672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Snímek 006">
            <a:extLst>
              <a:ext uri="{FF2B5EF4-FFF2-40B4-BE49-F238E27FC236}">
                <a16:creationId xmlns:a16="http://schemas.microsoft.com/office/drawing/2014/main" id="{3CEDE284-B588-4E1B-B245-92D767A21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596" y="3284984"/>
            <a:ext cx="3963690" cy="296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Snímek 006">
            <a:extLst>
              <a:ext uri="{FF2B5EF4-FFF2-40B4-BE49-F238E27FC236}">
                <a16:creationId xmlns:a16="http://schemas.microsoft.com/office/drawing/2014/main" id="{EEC4611C-838C-4A47-A034-3D39EA58A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094040"/>
            <a:ext cx="2694125" cy="201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7">
            <a:extLst>
              <a:ext uri="{FF2B5EF4-FFF2-40B4-BE49-F238E27FC236}">
                <a16:creationId xmlns:a16="http://schemas.microsoft.com/office/drawing/2014/main" id="{A78731C8-A022-4A3A-B085-A5557DD3F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619" y="4769613"/>
            <a:ext cx="3314700" cy="6756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Arial" panose="020B0604020202020204" pitchFamily="34" charset="0"/>
              </a:rPr>
              <a:t>Most přes železniční trať na R7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Arial" panose="020B0604020202020204" pitchFamily="34" charset="0"/>
              </a:rPr>
              <a:t>obchvat Chomutova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cs-CZ" altLang="cs-CZ" sz="1200" b="1" dirty="0">
                <a:latin typeface="Arial" panose="020B0604020202020204" pitchFamily="34" charset="0"/>
              </a:rPr>
              <a:t>SWIETELSKY stavební </a:t>
            </a:r>
            <a:r>
              <a:rPr lang="cs-CZ" altLang="cs-CZ" sz="1200" b="1" dirty="0" err="1">
                <a:latin typeface="Arial" panose="020B0604020202020204" pitchFamily="34" charset="0"/>
              </a:rPr>
              <a:t>spol</a:t>
            </a:r>
            <a:r>
              <a:rPr lang="cs-CZ" altLang="cs-CZ" sz="1200" b="1" dirty="0">
                <a:latin typeface="Arial" panose="020B0604020202020204" pitchFamily="34" charset="0"/>
              </a:rPr>
              <a:t> s.r.o.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200" b="1" dirty="0">
              <a:latin typeface="Arial" panose="020B0604020202020204" pitchFamily="34" charset="0"/>
            </a:endParaRP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324C9CAC-AD71-4BD9-A21B-8C9E393CB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781" y="4797153"/>
            <a:ext cx="1728096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192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0" descr="logo scaserv.bmp">
            <a:extLst>
              <a:ext uri="{FF2B5EF4-FFF2-40B4-BE49-F238E27FC236}">
                <a16:creationId xmlns:a16="http://schemas.microsoft.com/office/drawing/2014/main" id="{251B7250-261F-4178-BC21-09B7258D4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0648"/>
            <a:ext cx="3539415" cy="50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36011AB6-B256-49B8-828B-C3E727349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14"/>
          <a:stretch/>
        </p:blipFill>
        <p:spPr bwMode="auto">
          <a:xfrm>
            <a:off x="484554" y="1050410"/>
            <a:ext cx="8346283" cy="5546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3">
            <a:extLst>
              <a:ext uri="{FF2B5EF4-FFF2-40B4-BE49-F238E27FC236}">
                <a16:creationId xmlns:a16="http://schemas.microsoft.com/office/drawing/2014/main" id="{6F939DCB-3C9E-48B0-B2C0-A2157EC8E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554" y="6233250"/>
            <a:ext cx="360045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Hraniční most – D8  (ČR – SRN)</a:t>
            </a:r>
            <a:endParaRPr lang="en-GB" altLang="cs-CZ" sz="1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FBA4286-72FE-48E0-BFD1-537413BADD2D}"/>
              </a:ext>
            </a:extLst>
          </p:cNvPr>
          <p:cNvSpPr txBox="1"/>
          <p:nvPr/>
        </p:nvSpPr>
        <p:spPr>
          <a:xfrm>
            <a:off x="437714" y="551656"/>
            <a:ext cx="723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MULTIFORM – BETONOVACÍ VOZÍK</a:t>
            </a:r>
          </a:p>
        </p:txBody>
      </p:sp>
    </p:spTree>
    <p:extLst>
      <p:ext uri="{BB962C8B-B14F-4D97-AF65-F5344CB8AC3E}">
        <p14:creationId xmlns:p14="http://schemas.microsoft.com/office/powerpoint/2010/main" val="184109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0" descr="logo scaserv.bmp">
            <a:extLst>
              <a:ext uri="{FF2B5EF4-FFF2-40B4-BE49-F238E27FC236}">
                <a16:creationId xmlns:a16="http://schemas.microsoft.com/office/drawing/2014/main" id="{251B7250-261F-4178-BC21-09B7258D4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0648"/>
            <a:ext cx="3539415" cy="50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DSC_0054a">
            <a:extLst>
              <a:ext uri="{FF2B5EF4-FFF2-40B4-BE49-F238E27FC236}">
                <a16:creationId xmlns:a16="http://schemas.microsoft.com/office/drawing/2014/main" id="{735AB717-20C1-41AD-81E1-36EEE5B98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1" y="1043736"/>
            <a:ext cx="5743575" cy="377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7">
            <a:extLst>
              <a:ext uri="{FF2B5EF4-FFF2-40B4-BE49-F238E27FC236}">
                <a16:creationId xmlns:a16="http://schemas.microsoft.com/office/drawing/2014/main" id="{DC92C4AA-47FB-48CB-B12F-4C791B521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4221088"/>
            <a:ext cx="1579101" cy="50119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Arial" panose="020B0604020202020204" pitchFamily="34" charset="0"/>
              </a:rPr>
              <a:t>Hraniční most – D8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Arial" panose="020B0604020202020204" pitchFamily="34" charset="0"/>
              </a:rPr>
              <a:t>JHP spol. s r.o.</a:t>
            </a:r>
          </a:p>
        </p:txBody>
      </p:sp>
      <p:pic>
        <p:nvPicPr>
          <p:cNvPr id="17" name="Picture 4" descr="DSC_0138">
            <a:extLst>
              <a:ext uri="{FF2B5EF4-FFF2-40B4-BE49-F238E27FC236}">
                <a16:creationId xmlns:a16="http://schemas.microsoft.com/office/drawing/2014/main" id="{08E0BA79-9DA0-4BA8-BB1B-28F33CA10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1" y="4941168"/>
            <a:ext cx="2519362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DSC_0099">
            <a:extLst>
              <a:ext uri="{FF2B5EF4-FFF2-40B4-BE49-F238E27FC236}">
                <a16:creationId xmlns:a16="http://schemas.microsoft.com/office/drawing/2014/main" id="{D6B01204-22DC-45B9-89F9-3973FECDF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941168"/>
            <a:ext cx="2519362" cy="166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6">
            <a:extLst>
              <a:ext uri="{FF2B5EF4-FFF2-40B4-BE49-F238E27FC236}">
                <a16:creationId xmlns:a16="http://schemas.microsoft.com/office/drawing/2014/main" id="{41E56F84-1AF0-400A-A5F5-351F20C47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51"/>
          <a:stretch>
            <a:fillRect/>
          </a:stretch>
        </p:blipFill>
        <p:spPr bwMode="auto">
          <a:xfrm>
            <a:off x="5867945" y="4960348"/>
            <a:ext cx="2758475" cy="1626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8220F6DC-1A58-4E8A-AEA4-230A6764EF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61"/>
          <a:stretch/>
        </p:blipFill>
        <p:spPr bwMode="auto">
          <a:xfrm>
            <a:off x="6428603" y="1024724"/>
            <a:ext cx="2175646" cy="377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A3D722D6-DC24-4826-827B-F81FC30A1D1E}"/>
              </a:ext>
            </a:extLst>
          </p:cNvPr>
          <p:cNvSpPr txBox="1"/>
          <p:nvPr/>
        </p:nvSpPr>
        <p:spPr>
          <a:xfrm>
            <a:off x="437714" y="551656"/>
            <a:ext cx="723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MULTIFORM – BET. VOZÍK </a:t>
            </a:r>
            <a:r>
              <a:rPr lang="en-US" sz="2800" b="1" dirty="0"/>
              <a:t>&amp; </a:t>
            </a:r>
            <a:r>
              <a:rPr lang="cs-CZ" sz="2800" b="1" dirty="0"/>
              <a:t>ŠPLHACÍ BEDNĚNÍ</a:t>
            </a:r>
          </a:p>
        </p:txBody>
      </p:sp>
    </p:spTree>
    <p:extLst>
      <p:ext uri="{BB962C8B-B14F-4D97-AF65-F5344CB8AC3E}">
        <p14:creationId xmlns:p14="http://schemas.microsoft.com/office/powerpoint/2010/main" val="205761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052857F-B88E-461B-983E-71DE7C6C06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22" t="8194" r="14589" b="5531"/>
          <a:stretch/>
        </p:blipFill>
        <p:spPr>
          <a:xfrm>
            <a:off x="687296" y="1108129"/>
            <a:ext cx="7720535" cy="5417215"/>
          </a:xfrm>
          <a:prstGeom prst="rect">
            <a:avLst/>
          </a:prstGeom>
        </p:spPr>
      </p:pic>
      <p:pic>
        <p:nvPicPr>
          <p:cNvPr id="5" name="Obrázek 0" descr="logo scaserv.bmp">
            <a:extLst>
              <a:ext uri="{FF2B5EF4-FFF2-40B4-BE49-F238E27FC236}">
                <a16:creationId xmlns:a16="http://schemas.microsoft.com/office/drawing/2014/main" id="{251B7250-261F-4178-BC21-09B7258D4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0648"/>
            <a:ext cx="3539415" cy="50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7">
            <a:extLst>
              <a:ext uri="{FF2B5EF4-FFF2-40B4-BE49-F238E27FC236}">
                <a16:creationId xmlns:a16="http://schemas.microsoft.com/office/drawing/2014/main" id="{DC92C4AA-47FB-48CB-B12F-4C791B521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224" y="5781271"/>
            <a:ext cx="1723117" cy="52322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Arial" panose="020B0604020202020204" pitchFamily="34" charset="0"/>
              </a:rPr>
              <a:t>Hraniční most – D8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Arial" panose="020B0604020202020204" pitchFamily="34" charset="0"/>
              </a:rPr>
              <a:t>JHP spol. s r.o.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A3D722D6-DC24-4826-827B-F81FC30A1D1E}"/>
              </a:ext>
            </a:extLst>
          </p:cNvPr>
          <p:cNvSpPr txBox="1"/>
          <p:nvPr/>
        </p:nvSpPr>
        <p:spPr>
          <a:xfrm>
            <a:off x="437714" y="551656"/>
            <a:ext cx="723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MULTIFORM – BET</a:t>
            </a:r>
            <a:r>
              <a:rPr lang="en-US" sz="2800" b="1" dirty="0"/>
              <a:t>ONOVAC</a:t>
            </a:r>
            <a:r>
              <a:rPr lang="cs-CZ" sz="2800" b="1" dirty="0"/>
              <a:t>Í VOZÍK</a:t>
            </a:r>
          </a:p>
        </p:txBody>
      </p:sp>
    </p:spTree>
    <p:extLst>
      <p:ext uri="{BB962C8B-B14F-4D97-AF65-F5344CB8AC3E}">
        <p14:creationId xmlns:p14="http://schemas.microsoft.com/office/powerpoint/2010/main" val="69786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0" descr="logo scaserv.bmp">
            <a:extLst>
              <a:ext uri="{FF2B5EF4-FFF2-40B4-BE49-F238E27FC236}">
                <a16:creationId xmlns:a16="http://schemas.microsoft.com/office/drawing/2014/main" id="{251B7250-261F-4178-BC21-09B7258D4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0648"/>
            <a:ext cx="3539415" cy="50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2CECF43-0B99-4238-B689-9D1C8E60F2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06" t="6261" r="10625" b="3715"/>
          <a:stretch/>
        </p:blipFill>
        <p:spPr>
          <a:xfrm>
            <a:off x="902129" y="1060252"/>
            <a:ext cx="7339741" cy="5134161"/>
          </a:xfrm>
          <a:prstGeom prst="rect">
            <a:avLst/>
          </a:prstGeom>
        </p:spPr>
      </p:pic>
      <p:sp>
        <p:nvSpPr>
          <p:cNvPr id="15" name="Text Box 7">
            <a:extLst>
              <a:ext uri="{FF2B5EF4-FFF2-40B4-BE49-F238E27FC236}">
                <a16:creationId xmlns:a16="http://schemas.microsoft.com/office/drawing/2014/main" id="{DC92C4AA-47FB-48CB-B12F-4C791B521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224" y="5445224"/>
            <a:ext cx="1565288" cy="52322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Arial" panose="020B0604020202020204" pitchFamily="34" charset="0"/>
              </a:rPr>
              <a:t>Hraniční most – D8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Arial" panose="020B0604020202020204" pitchFamily="34" charset="0"/>
              </a:rPr>
              <a:t>JHP spol. s r.o.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A3D722D6-DC24-4826-827B-F81FC30A1D1E}"/>
              </a:ext>
            </a:extLst>
          </p:cNvPr>
          <p:cNvSpPr txBox="1"/>
          <p:nvPr/>
        </p:nvSpPr>
        <p:spPr>
          <a:xfrm>
            <a:off x="437714" y="551656"/>
            <a:ext cx="723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MULTIFORM – BET</a:t>
            </a:r>
            <a:r>
              <a:rPr lang="en-US" sz="2800" b="1" dirty="0"/>
              <a:t>ONOVAC</a:t>
            </a:r>
            <a:r>
              <a:rPr lang="cs-CZ" sz="2800" b="1" dirty="0"/>
              <a:t>Í VOZÍK</a:t>
            </a:r>
          </a:p>
        </p:txBody>
      </p:sp>
    </p:spTree>
    <p:extLst>
      <p:ext uri="{BB962C8B-B14F-4D97-AF65-F5344CB8AC3E}">
        <p14:creationId xmlns:p14="http://schemas.microsoft.com/office/powerpoint/2010/main" val="203911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0" descr="logo scaserv.bmp">
            <a:extLst>
              <a:ext uri="{FF2B5EF4-FFF2-40B4-BE49-F238E27FC236}">
                <a16:creationId xmlns:a16="http://schemas.microsoft.com/office/drawing/2014/main" id="{251B7250-261F-4178-BC21-09B7258D4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0648"/>
            <a:ext cx="3539415" cy="50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7">
            <a:extLst>
              <a:ext uri="{FF2B5EF4-FFF2-40B4-BE49-F238E27FC236}">
                <a16:creationId xmlns:a16="http://schemas.microsoft.com/office/drawing/2014/main" id="{DC92C4AA-47FB-48CB-B12F-4C791B521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8555" y="6074132"/>
            <a:ext cx="2664097" cy="52322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Arial" panose="020B0604020202020204" pitchFamily="34" charset="0"/>
              </a:rPr>
              <a:t>Krásný les – povrchový tunel – D8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Arial" panose="020B0604020202020204" pitchFamily="34" charset="0"/>
              </a:rPr>
              <a:t>JHP spol. s r.o.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A3D722D6-DC24-4826-827B-F81FC30A1D1E}"/>
              </a:ext>
            </a:extLst>
          </p:cNvPr>
          <p:cNvSpPr txBox="1"/>
          <p:nvPr/>
        </p:nvSpPr>
        <p:spPr>
          <a:xfrm>
            <a:off x="437714" y="551656"/>
            <a:ext cx="3846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MULTIFORM – TUNELY</a:t>
            </a:r>
          </a:p>
        </p:txBody>
      </p:sp>
      <p:pic>
        <p:nvPicPr>
          <p:cNvPr id="11" name="Obrázek 10" descr="Obsah obrázku vlak, budova&#10;&#10;Popis vygenerován s vysokou mírou spolehlivosti">
            <a:extLst>
              <a:ext uri="{FF2B5EF4-FFF2-40B4-BE49-F238E27FC236}">
                <a16:creationId xmlns:a16="http://schemas.microsoft.com/office/drawing/2014/main" id="{C2517930-AEAD-4ED3-B90B-32A85EC380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4" b="13088"/>
          <a:stretch/>
        </p:blipFill>
        <p:spPr>
          <a:xfrm>
            <a:off x="539750" y="1049811"/>
            <a:ext cx="8332902" cy="495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7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0" descr="logo scaserv.bmp">
            <a:extLst>
              <a:ext uri="{FF2B5EF4-FFF2-40B4-BE49-F238E27FC236}">
                <a16:creationId xmlns:a16="http://schemas.microsoft.com/office/drawing/2014/main" id="{251B7250-261F-4178-BC21-09B7258D4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0648"/>
            <a:ext cx="3539415" cy="50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7">
            <a:extLst>
              <a:ext uri="{FF2B5EF4-FFF2-40B4-BE49-F238E27FC236}">
                <a16:creationId xmlns:a16="http://schemas.microsoft.com/office/drawing/2014/main" id="{DC92C4AA-47FB-48CB-B12F-4C791B521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8555" y="6074132"/>
            <a:ext cx="2664097" cy="52322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Arial" panose="020B0604020202020204" pitchFamily="34" charset="0"/>
              </a:rPr>
              <a:t>Krásný les – povrchový tunel – D8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Arial" panose="020B0604020202020204" pitchFamily="34" charset="0"/>
              </a:rPr>
              <a:t>JHP spol. s r.o.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A3D722D6-DC24-4826-827B-F81FC30A1D1E}"/>
              </a:ext>
            </a:extLst>
          </p:cNvPr>
          <p:cNvSpPr txBox="1"/>
          <p:nvPr/>
        </p:nvSpPr>
        <p:spPr>
          <a:xfrm>
            <a:off x="437714" y="551656"/>
            <a:ext cx="3846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MULTIFORM – TUNELY</a:t>
            </a:r>
          </a:p>
        </p:txBody>
      </p:sp>
      <p:pic>
        <p:nvPicPr>
          <p:cNvPr id="6" name="Obrázek 5" descr="Obsah obrázku obloha, exteriér, žlutá, země&#10;&#10;Popis vygenerován s velmi vysokou mírou spolehlivosti">
            <a:extLst>
              <a:ext uri="{FF2B5EF4-FFF2-40B4-BE49-F238E27FC236}">
                <a16:creationId xmlns:a16="http://schemas.microsoft.com/office/drawing/2014/main" id="{414DD551-DF87-4B41-A72C-CE2559843B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9"/>
          <a:stretch/>
        </p:blipFill>
        <p:spPr>
          <a:xfrm>
            <a:off x="2749833" y="1049810"/>
            <a:ext cx="6122819" cy="4955285"/>
          </a:xfrm>
          <a:prstGeom prst="rect">
            <a:avLst/>
          </a:prstGeom>
        </p:spPr>
      </p:pic>
      <p:pic>
        <p:nvPicPr>
          <p:cNvPr id="7" name="Obrázek 6" descr="Obsah obrázku žlutá, obloha&#10;&#10;Popis vygenerován s velmi vysokou mírou spolehlivosti">
            <a:extLst>
              <a:ext uri="{FF2B5EF4-FFF2-40B4-BE49-F238E27FC236}">
                <a16:creationId xmlns:a16="http://schemas.microsoft.com/office/drawing/2014/main" id="{399916D4-5BA4-40FF-9611-E27E5D6B37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0"/>
          <a:stretch/>
        </p:blipFill>
        <p:spPr>
          <a:xfrm>
            <a:off x="537945" y="1049810"/>
            <a:ext cx="2160042" cy="2595214"/>
          </a:xfrm>
          <a:prstGeom prst="rect">
            <a:avLst/>
          </a:prstGeom>
        </p:spPr>
      </p:pic>
      <p:pic>
        <p:nvPicPr>
          <p:cNvPr id="10" name="Obrázek 9" descr="Obsah obrázku žlutá&#10;&#10;Popis vygenerován s vysokou mírou spolehlivosti">
            <a:extLst>
              <a:ext uri="{FF2B5EF4-FFF2-40B4-BE49-F238E27FC236}">
                <a16:creationId xmlns:a16="http://schemas.microsoft.com/office/drawing/2014/main" id="{5CF93D9E-8719-4773-A3A5-0785FA1D79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7" b="10878"/>
          <a:stretch/>
        </p:blipFill>
        <p:spPr>
          <a:xfrm>
            <a:off x="537945" y="3717032"/>
            <a:ext cx="2160042" cy="228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5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0" descr="logo scaserv.bmp">
            <a:extLst>
              <a:ext uri="{FF2B5EF4-FFF2-40B4-BE49-F238E27FC236}">
                <a16:creationId xmlns:a16="http://schemas.microsoft.com/office/drawing/2014/main" id="{251B7250-261F-4178-BC21-09B7258D4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0648"/>
            <a:ext cx="3539415" cy="50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09CFA7D-165C-4108-BFC5-387D35EF3F78}"/>
              </a:ext>
            </a:extLst>
          </p:cNvPr>
          <p:cNvSpPr txBox="1"/>
          <p:nvPr/>
        </p:nvSpPr>
        <p:spPr>
          <a:xfrm>
            <a:off x="437714" y="551656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BEDNĚNÍ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A92CE52-D613-4140-A66D-99863D3D2F7B}"/>
              </a:ext>
            </a:extLst>
          </p:cNvPr>
          <p:cNvSpPr txBox="1"/>
          <p:nvPr/>
        </p:nvSpPr>
        <p:spPr>
          <a:xfrm>
            <a:off x="472197" y="1582340"/>
            <a:ext cx="823409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Slouží k vytvoření tvaru a povrchové struktury  monolitických konstrukcí.</a:t>
            </a:r>
          </a:p>
          <a:p>
            <a:r>
              <a:rPr lang="cs-CZ" b="1" dirty="0"/>
              <a:t>Nosná konstrukce přenáší zatížení, bednící plášť ovlivňuje vzhled.</a:t>
            </a:r>
          </a:p>
          <a:p>
            <a:endParaRPr lang="cs-CZ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Rámové bednění (panelové)</a:t>
            </a:r>
          </a:p>
          <a:p>
            <a:r>
              <a:rPr lang="cs-CZ" b="1" dirty="0"/>
              <a:t>	prvky daného rozměru, daná únosnost, otisk  rámu, nájemní materiál</a:t>
            </a:r>
          </a:p>
          <a:p>
            <a:endParaRPr lang="cs-CZ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Nosníkové bednění</a:t>
            </a:r>
          </a:p>
          <a:p>
            <a:r>
              <a:rPr lang="cs-CZ" b="1" dirty="0"/>
              <a:t>	nosníkové prvky daných rozměrů, únosnost ovlivněna návrhem,</a:t>
            </a:r>
          </a:p>
          <a:p>
            <a:r>
              <a:rPr lang="cs-CZ" b="1" dirty="0"/>
              <a:t>	nájemní i prodejní prvky</a:t>
            </a:r>
          </a:p>
          <a:p>
            <a:endParaRPr lang="cs-CZ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Atypické bednění</a:t>
            </a:r>
          </a:p>
          <a:p>
            <a:pPr lvl="1"/>
            <a:r>
              <a:rPr lang="cs-CZ" b="1" dirty="0"/>
              <a:t>	realizace monolitických konstrukcí s požadavky, u kterých nelze použít</a:t>
            </a:r>
          </a:p>
          <a:p>
            <a:pPr lvl="1"/>
            <a:r>
              <a:rPr lang="cs-CZ" b="1" dirty="0"/>
              <a:t>	standardní rámové či nosníkové bednění</a:t>
            </a:r>
          </a:p>
        </p:txBody>
      </p:sp>
    </p:spTree>
    <p:extLst>
      <p:ext uri="{BB962C8B-B14F-4D97-AF65-F5344CB8AC3E}">
        <p14:creationId xmlns:p14="http://schemas.microsoft.com/office/powerpoint/2010/main" val="306077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0" descr="logo scaserv.bmp">
            <a:extLst>
              <a:ext uri="{FF2B5EF4-FFF2-40B4-BE49-F238E27FC236}">
                <a16:creationId xmlns:a16="http://schemas.microsoft.com/office/drawing/2014/main" id="{251B7250-261F-4178-BC21-09B7258D4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0648"/>
            <a:ext cx="3539415" cy="50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A3D722D6-DC24-4826-827B-F81FC30A1D1E}"/>
              </a:ext>
            </a:extLst>
          </p:cNvPr>
          <p:cNvSpPr txBox="1"/>
          <p:nvPr/>
        </p:nvSpPr>
        <p:spPr>
          <a:xfrm>
            <a:off x="437714" y="551656"/>
            <a:ext cx="3846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MULTIFORM – TUNELY</a:t>
            </a:r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id="{0D2E0512-18FB-4C85-A496-A4599D5D6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3186" y="5550816"/>
            <a:ext cx="2664097" cy="52322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Arial" panose="020B0604020202020204" pitchFamily="34" charset="0"/>
              </a:rPr>
              <a:t>Krásný les – povrchový tunel – D8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Arial" panose="020B0604020202020204" pitchFamily="34" charset="0"/>
              </a:rPr>
              <a:t>JHP spol. s r.o.</a:t>
            </a:r>
          </a:p>
        </p:txBody>
      </p:sp>
      <p:pic>
        <p:nvPicPr>
          <p:cNvPr id="19" name="Obrázek 18" descr="Obsah obrázku plot, obloha, židle, vsedě&#10;&#10;Popis vygenerován s vysokou mírou spolehlivosti">
            <a:extLst>
              <a:ext uri="{FF2B5EF4-FFF2-40B4-BE49-F238E27FC236}">
                <a16:creationId xmlns:a16="http://schemas.microsoft.com/office/drawing/2014/main" id="{01867B69-23EE-48F1-932F-8C8A0D7816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45"/>
          <a:stretch/>
        </p:blipFill>
        <p:spPr>
          <a:xfrm>
            <a:off x="537945" y="1049809"/>
            <a:ext cx="2309455" cy="1947143"/>
          </a:xfrm>
          <a:prstGeom prst="rect">
            <a:avLst/>
          </a:prstGeom>
        </p:spPr>
      </p:pic>
      <p:pic>
        <p:nvPicPr>
          <p:cNvPr id="20" name="Obrázek 19" descr="Obsah obrázku obloha, exteriér, planina, jeřáb&#10;&#10;Popis vygenerován s velmi vysokou mírou spolehlivosti">
            <a:extLst>
              <a:ext uri="{FF2B5EF4-FFF2-40B4-BE49-F238E27FC236}">
                <a16:creationId xmlns:a16="http://schemas.microsoft.com/office/drawing/2014/main" id="{400F3601-E078-4F08-9197-6545482B19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3"/>
          <a:stretch/>
        </p:blipFill>
        <p:spPr>
          <a:xfrm>
            <a:off x="560340" y="3103383"/>
            <a:ext cx="2283468" cy="2901713"/>
          </a:xfrm>
          <a:prstGeom prst="rect">
            <a:avLst/>
          </a:prstGeom>
        </p:spPr>
      </p:pic>
      <p:pic>
        <p:nvPicPr>
          <p:cNvPr id="23" name="Obrázek 22" descr="Obsah obrázku obloha, exteriér, plot, žlutá&#10;&#10;Popis vygenerován s velmi vysokou mírou spolehlivosti">
            <a:extLst>
              <a:ext uri="{FF2B5EF4-FFF2-40B4-BE49-F238E27FC236}">
                <a16:creationId xmlns:a16="http://schemas.microsoft.com/office/drawing/2014/main" id="{7859915B-2519-4ABF-A9FF-6930CEA380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" t="17637"/>
          <a:stretch/>
        </p:blipFill>
        <p:spPr>
          <a:xfrm>
            <a:off x="2974123" y="1045574"/>
            <a:ext cx="5609537" cy="3463546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E522DF41-5880-4156-854C-30ACDF8C30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6"/>
          <a:stretch/>
        </p:blipFill>
        <p:spPr bwMode="auto">
          <a:xfrm>
            <a:off x="5779500" y="4077072"/>
            <a:ext cx="2792218" cy="192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26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0" descr="logo scaserv.bmp">
            <a:extLst>
              <a:ext uri="{FF2B5EF4-FFF2-40B4-BE49-F238E27FC236}">
                <a16:creationId xmlns:a16="http://schemas.microsoft.com/office/drawing/2014/main" id="{251B7250-261F-4178-BC21-09B7258D4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0648"/>
            <a:ext cx="3539415" cy="50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A3D722D6-DC24-4826-827B-F81FC30A1D1E}"/>
              </a:ext>
            </a:extLst>
          </p:cNvPr>
          <p:cNvSpPr txBox="1"/>
          <p:nvPr/>
        </p:nvSpPr>
        <p:spPr>
          <a:xfrm>
            <a:off x="437714" y="551656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MKII SOLDIER</a:t>
            </a:r>
          </a:p>
        </p:txBody>
      </p:sp>
      <p:pic>
        <p:nvPicPr>
          <p:cNvPr id="9" name="Picture 8" descr="0007_Změnit velikost">
            <a:extLst>
              <a:ext uri="{FF2B5EF4-FFF2-40B4-BE49-F238E27FC236}">
                <a16:creationId xmlns:a16="http://schemas.microsoft.com/office/drawing/2014/main" id="{21FC98AF-2D5B-48D2-B5C7-D50E03C21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91679"/>
            <a:ext cx="6120680" cy="406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id="{FD69E228-FCD8-442A-B6CB-90D7C6A53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5477" y="5154942"/>
            <a:ext cx="2032628" cy="57606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cs-CZ" altLang="cs-CZ" sz="1400" b="1" dirty="0">
                <a:latin typeface="Arial" panose="020B0604020202020204" pitchFamily="34" charset="0"/>
              </a:rPr>
              <a:t>Obchvat Karlovy Vary                      SMP a.s.	</a:t>
            </a:r>
          </a:p>
        </p:txBody>
      </p:sp>
      <p:graphicFrame>
        <p:nvGraphicFramePr>
          <p:cNvPr id="7" name="Object 7">
            <a:extLst>
              <a:ext uri="{FF2B5EF4-FFF2-40B4-BE49-F238E27FC236}">
                <a16:creationId xmlns:a16="http://schemas.microsoft.com/office/drawing/2014/main" id="{22AECE1F-FC80-49AF-8BFB-E78721603563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7044574"/>
              </p:ext>
            </p:extLst>
          </p:nvPr>
        </p:nvGraphicFramePr>
        <p:xfrm>
          <a:off x="6660232" y="1074407"/>
          <a:ext cx="2088232" cy="25706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3" name="AutoCAD Drawing" r:id="rId5" imgW="11687040" imgH="7296120" progId="AutoCAD.Drawing.17">
                  <p:embed/>
                </p:oleObj>
              </mc:Choice>
              <mc:Fallback>
                <p:oleObj name="AutoCAD Drawing" r:id="rId5" imgW="11687040" imgH="7296120" progId="AutoCAD.Drawing.17">
                  <p:embed/>
                  <p:pic>
                    <p:nvPicPr>
                      <p:cNvPr id="1202183" name="Object 7">
                        <a:extLst>
                          <a:ext uri="{FF2B5EF4-FFF2-40B4-BE49-F238E27FC236}">
                            <a16:creationId xmlns:a16="http://schemas.microsoft.com/office/drawing/2014/main" id="{B01CEE3A-5B29-449D-A8D8-E99C1557C116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8481" r="30803"/>
                      <a:stretch>
                        <a:fillRect/>
                      </a:stretch>
                    </p:blipFill>
                    <p:spPr bwMode="auto">
                      <a:xfrm>
                        <a:off x="6660232" y="1074407"/>
                        <a:ext cx="2088232" cy="25706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27">
            <a:extLst>
              <a:ext uri="{FF2B5EF4-FFF2-40B4-BE49-F238E27FC236}">
                <a16:creationId xmlns:a16="http://schemas.microsoft.com/office/drawing/2014/main" id="{7ABB9F14-1A82-4A8B-BC86-2D282C1260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452693"/>
              </p:ext>
            </p:extLst>
          </p:nvPr>
        </p:nvGraphicFramePr>
        <p:xfrm>
          <a:off x="539552" y="5229199"/>
          <a:ext cx="1152127" cy="130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4" name="AutoCAD Drawing" r:id="rId7" imgW="4705200" imgH="5324400" progId="AutoCAD.Drawing.17">
                  <p:embed/>
                </p:oleObj>
              </mc:Choice>
              <mc:Fallback>
                <p:oleObj name="AutoCAD Drawing" r:id="rId7" imgW="4705200" imgH="5324400" progId="AutoCAD.Drawing.17">
                  <p:embed/>
                  <p:pic>
                    <p:nvPicPr>
                      <p:cNvPr id="1207323" name="Object 27">
                        <a:extLst>
                          <a:ext uri="{FF2B5EF4-FFF2-40B4-BE49-F238E27FC236}">
                            <a16:creationId xmlns:a16="http://schemas.microsoft.com/office/drawing/2014/main" id="{CD66673F-DCEE-4D35-8AD9-2F8E1DDC0424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5229199"/>
                        <a:ext cx="1152127" cy="1304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32">
            <a:extLst>
              <a:ext uri="{FF2B5EF4-FFF2-40B4-BE49-F238E27FC236}">
                <a16:creationId xmlns:a16="http://schemas.microsoft.com/office/drawing/2014/main" id="{E66869D2-8C8B-4794-951E-E4BA04F4EC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5918006"/>
              </p:ext>
            </p:extLst>
          </p:nvPr>
        </p:nvGraphicFramePr>
        <p:xfrm>
          <a:off x="1583548" y="5185656"/>
          <a:ext cx="1191154" cy="13477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5" name="AutoCAD Drawing" r:id="rId9" imgW="4705200" imgH="5324400" progId="AutoCAD.Drawing.17">
                  <p:embed/>
                </p:oleObj>
              </mc:Choice>
              <mc:Fallback>
                <p:oleObj name="AutoCAD Drawing" r:id="rId9" imgW="4705200" imgH="5324400" progId="AutoCAD.Drawing.17">
                  <p:embed/>
                  <p:pic>
                    <p:nvPicPr>
                      <p:cNvPr id="1207328" name="Object 32">
                        <a:extLst>
                          <a:ext uri="{FF2B5EF4-FFF2-40B4-BE49-F238E27FC236}">
                            <a16:creationId xmlns:a16="http://schemas.microsoft.com/office/drawing/2014/main" id="{A33673A7-CB49-41C0-8BC9-7F6267E379D2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3548" y="5185656"/>
                        <a:ext cx="1191154" cy="13477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5" descr="09">
            <a:extLst>
              <a:ext uri="{FF2B5EF4-FFF2-40B4-BE49-F238E27FC236}">
                <a16:creationId xmlns:a16="http://schemas.microsoft.com/office/drawing/2014/main" id="{E90279FB-C25D-43BB-803D-824F75BF7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292" y="3645024"/>
            <a:ext cx="3909118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93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0" descr="logo scaserv.bmp">
            <a:extLst>
              <a:ext uri="{FF2B5EF4-FFF2-40B4-BE49-F238E27FC236}">
                <a16:creationId xmlns:a16="http://schemas.microsoft.com/office/drawing/2014/main" id="{251B7250-261F-4178-BC21-09B7258D4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0648"/>
            <a:ext cx="3539415" cy="50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3">
            <a:extLst>
              <a:ext uri="{FF2B5EF4-FFF2-40B4-BE49-F238E27FC236}">
                <a16:creationId xmlns:a16="http://schemas.microsoft.com/office/drawing/2014/main" id="{6F939DCB-3C9E-48B0-B2C0-A2157EC8E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376056"/>
            <a:ext cx="360045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Hraniční most – D8  (ČR – SRN)</a:t>
            </a:r>
            <a:endParaRPr lang="en-GB" altLang="cs-CZ" sz="1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53B3A8D6-A51F-4C52-BAA7-BC4EB849F8F5}"/>
              </a:ext>
            </a:extLst>
          </p:cNvPr>
          <p:cNvSpPr txBox="1"/>
          <p:nvPr/>
        </p:nvSpPr>
        <p:spPr>
          <a:xfrm>
            <a:off x="437714" y="551656"/>
            <a:ext cx="7446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NÁVRH STROPNÍHO  NOSNÍKOVÉHO BEDNĚNÍ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A351F3CD-EDC3-42BD-B04B-AA6E1F121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254" y="1545918"/>
            <a:ext cx="8555491" cy="4639626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CB4ED8E-5044-4708-B24A-5E5987D9B45A}"/>
              </a:ext>
            </a:extLst>
          </p:cNvPr>
          <p:cNvSpPr txBox="1"/>
          <p:nvPr/>
        </p:nvSpPr>
        <p:spPr>
          <a:xfrm>
            <a:off x="472197" y="1066369"/>
            <a:ext cx="8234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Přehledné schéma systému</a:t>
            </a:r>
          </a:p>
        </p:txBody>
      </p:sp>
    </p:spTree>
    <p:extLst>
      <p:ext uri="{BB962C8B-B14F-4D97-AF65-F5344CB8AC3E}">
        <p14:creationId xmlns:p14="http://schemas.microsoft.com/office/powerpoint/2010/main" val="170682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0" descr="logo scaserv.bmp">
            <a:extLst>
              <a:ext uri="{FF2B5EF4-FFF2-40B4-BE49-F238E27FC236}">
                <a16:creationId xmlns:a16="http://schemas.microsoft.com/office/drawing/2014/main" id="{251B7250-261F-4178-BC21-09B7258D4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0648"/>
            <a:ext cx="3539415" cy="50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3">
            <a:extLst>
              <a:ext uri="{FF2B5EF4-FFF2-40B4-BE49-F238E27FC236}">
                <a16:creationId xmlns:a16="http://schemas.microsoft.com/office/drawing/2014/main" id="{6F939DCB-3C9E-48B0-B2C0-A2157EC8E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376056"/>
            <a:ext cx="360045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Hraniční most – D8  (ČR – SRN)</a:t>
            </a:r>
            <a:endParaRPr lang="en-GB" altLang="cs-CZ" sz="1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53B3A8D6-A51F-4C52-BAA7-BC4EB849F8F5}"/>
              </a:ext>
            </a:extLst>
          </p:cNvPr>
          <p:cNvSpPr txBox="1"/>
          <p:nvPr/>
        </p:nvSpPr>
        <p:spPr>
          <a:xfrm>
            <a:off x="437714" y="551656"/>
            <a:ext cx="7446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NÁVRH STROPNÍHO  NOSNÍKOVÉHO BEDNĚNÍ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D378051-5F4C-460B-87E9-A93E7D2840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883" r="2847"/>
          <a:stretch/>
        </p:blipFill>
        <p:spPr>
          <a:xfrm>
            <a:off x="3923927" y="1384564"/>
            <a:ext cx="4346569" cy="179203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BDEB842-08BD-4F87-83FD-EADCDB042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27" y="3185104"/>
            <a:ext cx="4248523" cy="164186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236136B-171A-4027-836E-235C2B9D09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5721"/>
          <a:stretch/>
        </p:blipFill>
        <p:spPr>
          <a:xfrm>
            <a:off x="402689" y="1435701"/>
            <a:ext cx="3341746" cy="336145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0E8D611-AC2C-4B80-8F72-7D54B8DD6D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568" y="4976691"/>
            <a:ext cx="1059031" cy="1577457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C2CC9ACA-5D46-4A6A-9340-A6DED71029C5}"/>
              </a:ext>
            </a:extLst>
          </p:cNvPr>
          <p:cNvSpPr txBox="1"/>
          <p:nvPr/>
        </p:nvSpPr>
        <p:spPr>
          <a:xfrm>
            <a:off x="472197" y="1066369"/>
            <a:ext cx="8234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Bednící deska </a:t>
            </a:r>
            <a:r>
              <a:rPr lang="en-US" b="1" dirty="0"/>
              <a:t>&amp;</a:t>
            </a:r>
            <a:r>
              <a:rPr lang="cs-CZ" b="1" dirty="0"/>
              <a:t> sekundární nosníky H20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AA8E4C1-712F-4057-BA79-39D8B16DF4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512" y="5229200"/>
            <a:ext cx="1825659" cy="78860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867C85A-9B26-47D2-B5D7-098B7D4E1D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1972" y="4865558"/>
            <a:ext cx="4248524" cy="185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6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0" descr="logo scaserv.bmp">
            <a:extLst>
              <a:ext uri="{FF2B5EF4-FFF2-40B4-BE49-F238E27FC236}">
                <a16:creationId xmlns:a16="http://schemas.microsoft.com/office/drawing/2014/main" id="{251B7250-261F-4178-BC21-09B7258D4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0648"/>
            <a:ext cx="3539415" cy="50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3">
            <a:extLst>
              <a:ext uri="{FF2B5EF4-FFF2-40B4-BE49-F238E27FC236}">
                <a16:creationId xmlns:a16="http://schemas.microsoft.com/office/drawing/2014/main" id="{6F939DCB-3C9E-48B0-B2C0-A2157EC8E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376056"/>
            <a:ext cx="360045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Hraniční most – D8  (ČR – SRN)</a:t>
            </a:r>
            <a:endParaRPr lang="en-GB" altLang="cs-CZ" sz="1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53B3A8D6-A51F-4C52-BAA7-BC4EB849F8F5}"/>
              </a:ext>
            </a:extLst>
          </p:cNvPr>
          <p:cNvSpPr txBox="1"/>
          <p:nvPr/>
        </p:nvSpPr>
        <p:spPr>
          <a:xfrm>
            <a:off x="437714" y="551656"/>
            <a:ext cx="7446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NÁVRH STROPNÍHO  NOSNÍKOVÉHO BEDNĚNÍ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40117FF-F760-4E4B-AB7E-6ECA0A788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400" y="1448687"/>
            <a:ext cx="7826923" cy="514866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FDB00EC-29A0-4811-9A2D-0EC038D8D63E}"/>
              </a:ext>
            </a:extLst>
          </p:cNvPr>
          <p:cNvSpPr txBox="1"/>
          <p:nvPr/>
        </p:nvSpPr>
        <p:spPr>
          <a:xfrm>
            <a:off x="472197" y="1066369"/>
            <a:ext cx="8234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Tabulka roztečí nosníků H20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CCCC7222-4024-4681-B1F8-A3CA74ABF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677" y="4952113"/>
            <a:ext cx="3771900" cy="91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B43CF755-8E74-48A1-8293-B44FDB51385C}"/>
              </a:ext>
            </a:extLst>
          </p:cNvPr>
          <p:cNvSpPr/>
          <p:nvPr/>
        </p:nvSpPr>
        <p:spPr>
          <a:xfrm>
            <a:off x="1115616" y="4149080"/>
            <a:ext cx="504056" cy="288032"/>
          </a:xfrm>
          <a:prstGeom prst="rect">
            <a:avLst/>
          </a:prstGeom>
          <a:noFill/>
          <a:ln w="444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AC260955-5542-4E98-AC5E-C318BB3F9F36}"/>
              </a:ext>
            </a:extLst>
          </p:cNvPr>
          <p:cNvSpPr/>
          <p:nvPr/>
        </p:nvSpPr>
        <p:spPr>
          <a:xfrm>
            <a:off x="2915816" y="4149080"/>
            <a:ext cx="432048" cy="288032"/>
          </a:xfrm>
          <a:prstGeom prst="rect">
            <a:avLst/>
          </a:prstGeom>
          <a:noFill/>
          <a:ln w="444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A749B14-8210-4DEA-89C9-31C6B58B94E8}"/>
              </a:ext>
            </a:extLst>
          </p:cNvPr>
          <p:cNvSpPr/>
          <p:nvPr/>
        </p:nvSpPr>
        <p:spPr>
          <a:xfrm>
            <a:off x="5436096" y="4149080"/>
            <a:ext cx="432048" cy="288032"/>
          </a:xfrm>
          <a:prstGeom prst="rect">
            <a:avLst/>
          </a:prstGeom>
          <a:noFill/>
          <a:ln w="444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22817E1-FF94-4578-BC2A-E6C1AD165F1E}"/>
              </a:ext>
            </a:extLst>
          </p:cNvPr>
          <p:cNvSpPr/>
          <p:nvPr/>
        </p:nvSpPr>
        <p:spPr>
          <a:xfrm>
            <a:off x="6696771" y="4149080"/>
            <a:ext cx="432048" cy="288032"/>
          </a:xfrm>
          <a:prstGeom prst="rect">
            <a:avLst/>
          </a:prstGeom>
          <a:noFill/>
          <a:ln w="444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4532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0" descr="logo scaserv.bmp">
            <a:extLst>
              <a:ext uri="{FF2B5EF4-FFF2-40B4-BE49-F238E27FC236}">
                <a16:creationId xmlns:a16="http://schemas.microsoft.com/office/drawing/2014/main" id="{251B7250-261F-4178-BC21-09B7258D4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0648"/>
            <a:ext cx="3539415" cy="50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3">
            <a:extLst>
              <a:ext uri="{FF2B5EF4-FFF2-40B4-BE49-F238E27FC236}">
                <a16:creationId xmlns:a16="http://schemas.microsoft.com/office/drawing/2014/main" id="{6F939DCB-3C9E-48B0-B2C0-A2157EC8E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376056"/>
            <a:ext cx="360045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Hraniční most – D8  (ČR – SRN)</a:t>
            </a:r>
            <a:endParaRPr lang="en-GB" altLang="cs-CZ" sz="1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53B3A8D6-A51F-4C52-BAA7-BC4EB849F8F5}"/>
              </a:ext>
            </a:extLst>
          </p:cNvPr>
          <p:cNvSpPr txBox="1"/>
          <p:nvPr/>
        </p:nvSpPr>
        <p:spPr>
          <a:xfrm>
            <a:off x="437714" y="551656"/>
            <a:ext cx="7446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NÁVRH STROPNÍHO  NOSNÍKOVÉHO BEDNĚNÍ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FDB00EC-29A0-4811-9A2D-0EC038D8D63E}"/>
              </a:ext>
            </a:extLst>
          </p:cNvPr>
          <p:cNvSpPr txBox="1"/>
          <p:nvPr/>
        </p:nvSpPr>
        <p:spPr>
          <a:xfrm>
            <a:off x="472197" y="1066369"/>
            <a:ext cx="8234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Zadání - Půdorys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E93886F-D5CA-4AB3-904C-61C83C82B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818" y="1514619"/>
            <a:ext cx="6196847" cy="508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1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0" descr="logo scaserv.bmp">
            <a:extLst>
              <a:ext uri="{FF2B5EF4-FFF2-40B4-BE49-F238E27FC236}">
                <a16:creationId xmlns:a16="http://schemas.microsoft.com/office/drawing/2014/main" id="{251B7250-261F-4178-BC21-09B7258D4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0648"/>
            <a:ext cx="3539415" cy="50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3">
            <a:extLst>
              <a:ext uri="{FF2B5EF4-FFF2-40B4-BE49-F238E27FC236}">
                <a16:creationId xmlns:a16="http://schemas.microsoft.com/office/drawing/2014/main" id="{6F939DCB-3C9E-48B0-B2C0-A2157EC8E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376056"/>
            <a:ext cx="360045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Hraniční most – D8  (ČR – SRN)</a:t>
            </a:r>
            <a:endParaRPr lang="en-GB" altLang="cs-CZ" sz="1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53B3A8D6-A51F-4C52-BAA7-BC4EB849F8F5}"/>
              </a:ext>
            </a:extLst>
          </p:cNvPr>
          <p:cNvSpPr txBox="1"/>
          <p:nvPr/>
        </p:nvSpPr>
        <p:spPr>
          <a:xfrm>
            <a:off x="437714" y="551656"/>
            <a:ext cx="7446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NÁVRH STROPNÍHO  NOSNÍKOVÉHO BEDNĚNÍ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FDB00EC-29A0-4811-9A2D-0EC038D8D63E}"/>
              </a:ext>
            </a:extLst>
          </p:cNvPr>
          <p:cNvSpPr txBox="1"/>
          <p:nvPr/>
        </p:nvSpPr>
        <p:spPr>
          <a:xfrm>
            <a:off x="472197" y="1066369"/>
            <a:ext cx="8234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Bednící desky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3E28414-DB7A-47A0-9314-340815D18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325" y="1544886"/>
            <a:ext cx="6325831" cy="511686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14D55017-4B9B-4B33-8872-C90B4FC91FA6}"/>
              </a:ext>
            </a:extLst>
          </p:cNvPr>
          <p:cNvSpPr txBox="1"/>
          <p:nvPr/>
        </p:nvSpPr>
        <p:spPr>
          <a:xfrm>
            <a:off x="478701" y="5128448"/>
            <a:ext cx="1861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26 ks – 2,5 x 0,5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724EC0F-E6BE-4F8B-BB10-3B06C7C34265}"/>
              </a:ext>
            </a:extLst>
          </p:cNvPr>
          <p:cNvSpPr txBox="1"/>
          <p:nvPr/>
        </p:nvSpPr>
        <p:spPr>
          <a:xfrm>
            <a:off x="478701" y="5495428"/>
            <a:ext cx="1861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  5 ks – 2,0 x 0,5</a:t>
            </a:r>
          </a:p>
        </p:txBody>
      </p:sp>
    </p:spTree>
    <p:extLst>
      <p:ext uri="{BB962C8B-B14F-4D97-AF65-F5344CB8AC3E}">
        <p14:creationId xmlns:p14="http://schemas.microsoft.com/office/powerpoint/2010/main" val="346274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0" descr="logo scaserv.bmp">
            <a:extLst>
              <a:ext uri="{FF2B5EF4-FFF2-40B4-BE49-F238E27FC236}">
                <a16:creationId xmlns:a16="http://schemas.microsoft.com/office/drawing/2014/main" id="{251B7250-261F-4178-BC21-09B7258D4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0648"/>
            <a:ext cx="3539415" cy="50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3">
            <a:extLst>
              <a:ext uri="{FF2B5EF4-FFF2-40B4-BE49-F238E27FC236}">
                <a16:creationId xmlns:a16="http://schemas.microsoft.com/office/drawing/2014/main" id="{6F939DCB-3C9E-48B0-B2C0-A2157EC8E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376056"/>
            <a:ext cx="360045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Hraniční most – D8  (ČR – SRN)</a:t>
            </a:r>
            <a:endParaRPr lang="en-GB" altLang="cs-CZ" sz="1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53B3A8D6-A51F-4C52-BAA7-BC4EB849F8F5}"/>
              </a:ext>
            </a:extLst>
          </p:cNvPr>
          <p:cNvSpPr txBox="1"/>
          <p:nvPr/>
        </p:nvSpPr>
        <p:spPr>
          <a:xfrm>
            <a:off x="437714" y="551656"/>
            <a:ext cx="7446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NÁVRH STROPNÍHO  NOSNÍKOVÉHO BEDNĚNÍ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FDB00EC-29A0-4811-9A2D-0EC038D8D63E}"/>
              </a:ext>
            </a:extLst>
          </p:cNvPr>
          <p:cNvSpPr txBox="1"/>
          <p:nvPr/>
        </p:nvSpPr>
        <p:spPr>
          <a:xfrm>
            <a:off x="472197" y="1066369"/>
            <a:ext cx="8234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Návrh roštu H20 </a:t>
            </a:r>
            <a:r>
              <a:rPr lang="en-US" b="1" dirty="0"/>
              <a:t>&amp; </a:t>
            </a:r>
            <a:r>
              <a:rPr lang="cs-CZ" b="1" dirty="0"/>
              <a:t>Stojky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A0285A3-9D31-41E1-964C-36DEA9BA90DD}"/>
              </a:ext>
            </a:extLst>
          </p:cNvPr>
          <p:cNvSpPr txBox="1"/>
          <p:nvPr/>
        </p:nvSpPr>
        <p:spPr>
          <a:xfrm>
            <a:off x="472197" y="4272677"/>
            <a:ext cx="18610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17 ks – stojka</a:t>
            </a:r>
          </a:p>
          <a:p>
            <a:r>
              <a:rPr lang="cs-CZ" b="1" dirty="0"/>
              <a:t>17 ks – hlava</a:t>
            </a:r>
          </a:p>
          <a:p>
            <a:r>
              <a:rPr lang="cs-CZ" b="1" dirty="0"/>
              <a:t>  9 ks – trojnožka</a:t>
            </a:r>
          </a:p>
          <a:p>
            <a:r>
              <a:rPr lang="cs-CZ" b="1" dirty="0"/>
              <a:t>  1 ks – H20-1,8m</a:t>
            </a:r>
          </a:p>
          <a:p>
            <a:r>
              <a:rPr lang="cs-CZ" b="1" dirty="0"/>
              <a:t>23 ks – H20-3,3m</a:t>
            </a:r>
          </a:p>
          <a:p>
            <a:r>
              <a:rPr lang="cs-CZ" b="1" dirty="0"/>
              <a:t>  2 ks – H20-3,6m</a:t>
            </a:r>
          </a:p>
          <a:p>
            <a:r>
              <a:rPr lang="cs-CZ" b="1" dirty="0"/>
              <a:t>  2 ks – H20-4,5m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49F7BC5-708E-4118-A0B2-8118EF733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390" y="1510462"/>
            <a:ext cx="6349413" cy="516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87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0" descr="logo scaserv.bmp">
            <a:extLst>
              <a:ext uri="{FF2B5EF4-FFF2-40B4-BE49-F238E27FC236}">
                <a16:creationId xmlns:a16="http://schemas.microsoft.com/office/drawing/2014/main" id="{251B7250-261F-4178-BC21-09B7258D4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0648"/>
            <a:ext cx="3539415" cy="50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09CFA7D-165C-4108-BFC5-387D35EF3F78}"/>
              </a:ext>
            </a:extLst>
          </p:cNvPr>
          <p:cNvSpPr txBox="1"/>
          <p:nvPr/>
        </p:nvSpPr>
        <p:spPr>
          <a:xfrm>
            <a:off x="437714" y="551656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SYSTÉMY SCASERV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A92CE52-D613-4140-A66D-99863D3D2F7B}"/>
              </a:ext>
            </a:extLst>
          </p:cNvPr>
          <p:cNvSpPr txBox="1"/>
          <p:nvPr/>
        </p:nvSpPr>
        <p:spPr>
          <a:xfrm>
            <a:off x="72497" y="1074876"/>
            <a:ext cx="3995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7188"/>
            <a:r>
              <a:rPr lang="cs-CZ" b="1" dirty="0"/>
              <a:t>LOGIK – rámové (panelové) bednění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2307720-1F9D-43D6-AAF4-47ED889C9F48}"/>
              </a:ext>
            </a:extLst>
          </p:cNvPr>
          <p:cNvSpPr txBox="1"/>
          <p:nvPr/>
        </p:nvSpPr>
        <p:spPr>
          <a:xfrm>
            <a:off x="4188822" y="3664633"/>
            <a:ext cx="4213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7188"/>
            <a:r>
              <a:rPr lang="cs-CZ" b="1" dirty="0"/>
              <a:t>CUPLOK – prostorové modulové lešení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ACAD41A-21BE-42C6-B147-8CAE93C4CF1E}"/>
              </a:ext>
            </a:extLst>
          </p:cNvPr>
          <p:cNvSpPr txBox="1"/>
          <p:nvPr/>
        </p:nvSpPr>
        <p:spPr>
          <a:xfrm>
            <a:off x="52337" y="6303323"/>
            <a:ext cx="4241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7188"/>
            <a:r>
              <a:rPr lang="cs-CZ" b="1" dirty="0"/>
              <a:t>MKII SOLDIER – těžký podpěrný systém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53215E7-59EA-4F16-A63E-5EAF812BD347}"/>
              </a:ext>
            </a:extLst>
          </p:cNvPr>
          <p:cNvSpPr txBox="1"/>
          <p:nvPr/>
        </p:nvSpPr>
        <p:spPr>
          <a:xfrm>
            <a:off x="4177773" y="1078447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7188"/>
            <a:r>
              <a:rPr lang="cs-CZ" b="1" dirty="0"/>
              <a:t>MULTIFORM – nosníkový systém</a:t>
            </a:r>
          </a:p>
        </p:txBody>
      </p:sp>
      <p:pic>
        <p:nvPicPr>
          <p:cNvPr id="2050" name="Picture 2" descr="logik50">
            <a:extLst>
              <a:ext uri="{FF2B5EF4-FFF2-40B4-BE49-F238E27FC236}">
                <a16:creationId xmlns:a16="http://schemas.microsoft.com/office/drawing/2014/main" id="{0753F1EC-763F-44FD-8985-ECE896D04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54" y="1415022"/>
            <a:ext cx="3583389" cy="238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FE1CCB56-A4F1-48C1-BF8E-85BE62541B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" t="19854" r="15760" b="15844"/>
          <a:stretch/>
        </p:blipFill>
        <p:spPr bwMode="auto">
          <a:xfrm>
            <a:off x="4564381" y="1431407"/>
            <a:ext cx="3816423" cy="2235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DSC_4640">
            <a:extLst>
              <a:ext uri="{FF2B5EF4-FFF2-40B4-BE49-F238E27FC236}">
                <a16:creationId xmlns:a16="http://schemas.microsoft.com/office/drawing/2014/main" id="{FD4A3493-EF18-46CE-84D6-7A70E73DA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54" y="3922748"/>
            <a:ext cx="3584414" cy="238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F06D3884-33AC-46B7-A94C-01E9311A23AD}"/>
              </a:ext>
            </a:extLst>
          </p:cNvPr>
          <p:cNvSpPr txBox="1"/>
          <p:nvPr/>
        </p:nvSpPr>
        <p:spPr>
          <a:xfrm>
            <a:off x="4161208" y="6298836"/>
            <a:ext cx="4241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7188"/>
            <a:r>
              <a:rPr lang="cs-CZ" b="1" dirty="0"/>
              <a:t>SCAFLEX – stropní nosníkové bednění</a:t>
            </a:r>
          </a:p>
        </p:txBody>
      </p:sp>
      <p:pic>
        <p:nvPicPr>
          <p:cNvPr id="3" name="Obrázek 2" descr="Obsah obrázku exteriér, obloha, budova, vlak&#10;&#10;Popis vygenerován s velmi vysokou mírou spolehlivosti">
            <a:extLst>
              <a:ext uri="{FF2B5EF4-FFF2-40B4-BE49-F238E27FC236}">
                <a16:creationId xmlns:a16="http://schemas.microsoft.com/office/drawing/2014/main" id="{86C5DF98-E095-4E3E-9E2A-E94B2CAE0B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5" b="5351"/>
          <a:stretch/>
        </p:blipFill>
        <p:spPr>
          <a:xfrm>
            <a:off x="4572000" y="4058523"/>
            <a:ext cx="3816424" cy="22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1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0" descr="logo scaserv.bmp">
            <a:extLst>
              <a:ext uri="{FF2B5EF4-FFF2-40B4-BE49-F238E27FC236}">
                <a16:creationId xmlns:a16="http://schemas.microsoft.com/office/drawing/2014/main" id="{251B7250-261F-4178-BC21-09B7258D4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0648"/>
            <a:ext cx="3539415" cy="50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 descr="Obsah obrázku plot, budova, exteriér, země&#10;&#10;Popis vygenerován s velmi vysokou mírou spolehlivosti">
            <a:extLst>
              <a:ext uri="{FF2B5EF4-FFF2-40B4-BE49-F238E27FC236}">
                <a16:creationId xmlns:a16="http://schemas.microsoft.com/office/drawing/2014/main" id="{21D32CEA-C115-4590-81B7-71878A490E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" t="7609"/>
          <a:stretch/>
        </p:blipFill>
        <p:spPr>
          <a:xfrm>
            <a:off x="539552" y="1043280"/>
            <a:ext cx="7911718" cy="5533747"/>
          </a:xfrm>
          <a:prstGeom prst="rect">
            <a:avLst/>
          </a:prstGeom>
        </p:spPr>
      </p:pic>
      <p:sp>
        <p:nvSpPr>
          <p:cNvPr id="14" name="Text Box 4">
            <a:extLst>
              <a:ext uri="{FF2B5EF4-FFF2-40B4-BE49-F238E27FC236}">
                <a16:creationId xmlns:a16="http://schemas.microsoft.com/office/drawing/2014/main" id="{7340D692-40B4-4453-AC03-979675220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6256" y="5949280"/>
            <a:ext cx="1440160" cy="5050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None/>
            </a:pPr>
            <a:r>
              <a:rPr lang="cs-CZ" altLang="cs-CZ" sz="1200" b="1" dirty="0">
                <a:latin typeface="Arial" panose="020B0604020202020204" pitchFamily="34" charset="0"/>
              </a:rPr>
              <a:t>Podchod Dobrá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cs-CZ" altLang="cs-CZ" sz="1200" b="1" dirty="0">
                <a:latin typeface="Arial" panose="020B0604020202020204" pitchFamily="34" charset="0"/>
              </a:rPr>
              <a:t>Skanska</a:t>
            </a:r>
            <a:endParaRPr lang="cs-CZ" altLang="cs-CZ" sz="1400" b="1" dirty="0">
              <a:latin typeface="Arial" panose="020B0604020202020204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A3D722D6-DC24-4826-827B-F81FC30A1D1E}"/>
              </a:ext>
            </a:extLst>
          </p:cNvPr>
          <p:cNvSpPr txBox="1"/>
          <p:nvPr/>
        </p:nvSpPr>
        <p:spPr>
          <a:xfrm>
            <a:off x="437714" y="551656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SCAFLEX </a:t>
            </a:r>
            <a:r>
              <a:rPr lang="en-US" sz="2800" b="1" dirty="0"/>
              <a:t>&amp;</a:t>
            </a:r>
            <a:r>
              <a:rPr lang="cs-CZ" sz="2800" b="1" dirty="0"/>
              <a:t> LOGIK</a:t>
            </a:r>
          </a:p>
        </p:txBody>
      </p:sp>
    </p:spTree>
    <p:extLst>
      <p:ext uri="{BB962C8B-B14F-4D97-AF65-F5344CB8AC3E}">
        <p14:creationId xmlns:p14="http://schemas.microsoft.com/office/powerpoint/2010/main" val="312820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0" descr="logo scaserv.bmp">
            <a:extLst>
              <a:ext uri="{FF2B5EF4-FFF2-40B4-BE49-F238E27FC236}">
                <a16:creationId xmlns:a16="http://schemas.microsoft.com/office/drawing/2014/main" id="{251B7250-261F-4178-BC21-09B7258D4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0648"/>
            <a:ext cx="3539415" cy="50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A3D722D6-DC24-4826-827B-F81FC30A1D1E}"/>
              </a:ext>
            </a:extLst>
          </p:cNvPr>
          <p:cNvSpPr txBox="1"/>
          <p:nvPr/>
        </p:nvSpPr>
        <p:spPr>
          <a:xfrm>
            <a:off x="440733" y="536692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SCAFLEX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8B8E050E-CCEB-4618-BF4E-BADFC1BD9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836712"/>
            <a:ext cx="2716822" cy="194172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CDEC9D5-03B4-43B8-95AE-4F6A95E65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7084" y="2778440"/>
            <a:ext cx="2705914" cy="174689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DFDABEA-C443-4F23-8923-39C82C70B4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525" t="27932" r="27951" b="7848"/>
          <a:stretch/>
        </p:blipFill>
        <p:spPr>
          <a:xfrm>
            <a:off x="440733" y="1484783"/>
            <a:ext cx="5715443" cy="462011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30EFCF6-E575-4712-95CB-5BAB205334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0895" y="4521768"/>
            <a:ext cx="2702103" cy="207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040-LG50 Matice kruhova_3d (alpi 800400 &amp; sgb 590312)">
            <a:extLst>
              <a:ext uri="{FF2B5EF4-FFF2-40B4-BE49-F238E27FC236}">
                <a16:creationId xmlns:a16="http://schemas.microsoft.com/office/drawing/2014/main" id="{DD22C28C-180F-4EF1-8D68-4EE49B12E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9" t="44551" r="36909" b="42285"/>
          <a:stretch>
            <a:fillRect/>
          </a:stretch>
        </p:blipFill>
        <p:spPr bwMode="auto">
          <a:xfrm rot="5400000">
            <a:off x="8413843" y="4485573"/>
            <a:ext cx="573307" cy="41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0" descr="logo scaserv.bmp">
            <a:extLst>
              <a:ext uri="{FF2B5EF4-FFF2-40B4-BE49-F238E27FC236}">
                <a16:creationId xmlns:a16="http://schemas.microsoft.com/office/drawing/2014/main" id="{251B7250-261F-4178-BC21-09B7258D4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0648"/>
            <a:ext cx="3539415" cy="50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IMG_0018">
            <a:extLst>
              <a:ext uri="{FF2B5EF4-FFF2-40B4-BE49-F238E27FC236}">
                <a16:creationId xmlns:a16="http://schemas.microsoft.com/office/drawing/2014/main" id="{4095B4EF-A5CB-4EB3-85E3-5CD700218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91679"/>
            <a:ext cx="3672408" cy="550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4">
            <a:extLst>
              <a:ext uri="{FF2B5EF4-FFF2-40B4-BE49-F238E27FC236}">
                <a16:creationId xmlns:a16="http://schemas.microsoft.com/office/drawing/2014/main" id="{7340D692-40B4-4453-AC03-979675220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6053795"/>
            <a:ext cx="2088232" cy="5050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None/>
            </a:pPr>
            <a:r>
              <a:rPr lang="cs-CZ" altLang="cs-CZ" sz="1200" b="1" dirty="0">
                <a:latin typeface="Arial" panose="020B0604020202020204" pitchFamily="34" charset="0"/>
              </a:rPr>
              <a:t>Estakáda na stavbě D4704 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cs-CZ" altLang="cs-CZ" sz="1200" b="1" dirty="0">
                <a:latin typeface="Arial" panose="020B0604020202020204" pitchFamily="34" charset="0"/>
              </a:rPr>
              <a:t>Metrostav a.s., DIVIZE 4</a:t>
            </a:r>
            <a:endParaRPr lang="cs-CZ" altLang="cs-CZ" sz="1400" b="1" dirty="0">
              <a:latin typeface="Arial" panose="020B0604020202020204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A3D722D6-DC24-4826-827B-F81FC30A1D1E}"/>
              </a:ext>
            </a:extLst>
          </p:cNvPr>
          <p:cNvSpPr txBox="1"/>
          <p:nvPr/>
        </p:nvSpPr>
        <p:spPr>
          <a:xfrm>
            <a:off x="437714" y="551656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LOGIK</a:t>
            </a:r>
          </a:p>
        </p:txBody>
      </p:sp>
      <p:pic>
        <p:nvPicPr>
          <p:cNvPr id="3075" name="Picture 3" descr="Brno_byty">
            <a:extLst>
              <a:ext uri="{FF2B5EF4-FFF2-40B4-BE49-F238E27FC236}">
                <a16:creationId xmlns:a16="http://schemas.microsoft.com/office/drawing/2014/main" id="{028896DE-DF05-4118-9A6A-5313FD8F5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7"/>
          <a:stretch>
            <a:fillRect/>
          </a:stretch>
        </p:blipFill>
        <p:spPr bwMode="auto">
          <a:xfrm>
            <a:off x="4337147" y="1091679"/>
            <a:ext cx="4534276" cy="3129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010-LG50%20Rohy%20vnitrni%20250%20&amp;%20300%20mm_3d">
            <a:extLst>
              <a:ext uri="{FF2B5EF4-FFF2-40B4-BE49-F238E27FC236}">
                <a16:creationId xmlns:a16="http://schemas.microsoft.com/office/drawing/2014/main" id="{D79742ED-2E62-47EB-99E7-F35ECE22C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69" t="34340" r="42989" b="33159"/>
          <a:stretch>
            <a:fillRect/>
          </a:stretch>
        </p:blipFill>
        <p:spPr bwMode="auto">
          <a:xfrm>
            <a:off x="5685095" y="4221089"/>
            <a:ext cx="520591" cy="188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011-LG50%20Rohy%20vnejsi_3d">
            <a:extLst>
              <a:ext uri="{FF2B5EF4-FFF2-40B4-BE49-F238E27FC236}">
                <a16:creationId xmlns:a16="http://schemas.microsoft.com/office/drawing/2014/main" id="{86C89B49-D9C3-4A63-A9DB-A4F91877A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0" t="34442" r="47073" b="35121"/>
          <a:stretch>
            <a:fillRect/>
          </a:stretch>
        </p:blipFill>
        <p:spPr bwMode="auto">
          <a:xfrm>
            <a:off x="4375595" y="4941168"/>
            <a:ext cx="297077" cy="1792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zz%20202-Mk2%20Dywidag_3d%20Katalog%20(Dywidag%2015)%20(1)">
            <a:extLst>
              <a:ext uri="{FF2B5EF4-FFF2-40B4-BE49-F238E27FC236}">
                <a16:creationId xmlns:a16="http://schemas.microsoft.com/office/drawing/2014/main" id="{A83B9887-0C51-458B-8B66-165ABCA0E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3" t="43787" r="38156" b="44423"/>
          <a:stretch>
            <a:fillRect/>
          </a:stretch>
        </p:blipFill>
        <p:spPr bwMode="auto">
          <a:xfrm rot="1832801">
            <a:off x="6990338" y="4254333"/>
            <a:ext cx="1337870" cy="88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001c-LG50%20Panely%201500_3d">
            <a:extLst>
              <a:ext uri="{FF2B5EF4-FFF2-40B4-BE49-F238E27FC236}">
                <a16:creationId xmlns:a16="http://schemas.microsoft.com/office/drawing/2014/main" id="{5D0CCBA9-937E-4BCF-99C5-C16D514A9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69" t="37926" r="41969" b="36664"/>
          <a:stretch>
            <a:fillRect/>
          </a:stretch>
        </p:blipFill>
        <p:spPr bwMode="auto">
          <a:xfrm>
            <a:off x="4669602" y="4381399"/>
            <a:ext cx="1015493" cy="2247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4">
            <a:extLst>
              <a:ext uri="{FF2B5EF4-FFF2-40B4-BE49-F238E27FC236}">
                <a16:creationId xmlns:a16="http://schemas.microsoft.com/office/drawing/2014/main" id="{349761A9-126F-4369-9B6B-7593D5908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8249" y="3802044"/>
            <a:ext cx="1872208" cy="34687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cs-CZ" altLang="cs-CZ" sz="1200" b="1" dirty="0">
                <a:latin typeface="Arial" panose="020B0604020202020204" pitchFamily="34" charset="0"/>
              </a:rPr>
              <a:t>Stěnové bednění Logik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cs-CZ" altLang="cs-CZ" sz="1400" b="1" dirty="0">
              <a:latin typeface="Arial" panose="020B0604020202020204" pitchFamily="34" charset="0"/>
            </a:endParaRPr>
          </a:p>
        </p:txBody>
      </p:sp>
      <p:pic>
        <p:nvPicPr>
          <p:cNvPr id="1035" name="Picture 11" descr="031-LG50%20Nastavitelna%20spojka%20L50_3d%20(alpi%20580514%20&amp;%20590301)">
            <a:extLst>
              <a:ext uri="{FF2B5EF4-FFF2-40B4-BE49-F238E27FC236}">
                <a16:creationId xmlns:a16="http://schemas.microsoft.com/office/drawing/2014/main" id="{3BCCF7BF-167C-4323-ADF0-5BEF5915A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8" t="42441" r="37956" b="44490"/>
          <a:stretch>
            <a:fillRect/>
          </a:stretch>
        </p:blipFill>
        <p:spPr bwMode="auto">
          <a:xfrm>
            <a:off x="6233711" y="5441366"/>
            <a:ext cx="1598663" cy="1117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030-LG50%20Klinova%20spojka_3d%20(alpi%20580510%20&amp;%20sgb%20590300)">
            <a:extLst>
              <a:ext uri="{FF2B5EF4-FFF2-40B4-BE49-F238E27FC236}">
                <a16:creationId xmlns:a16="http://schemas.microsoft.com/office/drawing/2014/main" id="{10A77145-80ED-4164-B51E-9F296ED97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8" t="42474" r="37956" b="44760"/>
          <a:stretch>
            <a:fillRect/>
          </a:stretch>
        </p:blipFill>
        <p:spPr bwMode="auto">
          <a:xfrm>
            <a:off x="7597702" y="5152748"/>
            <a:ext cx="1130153" cy="77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 descr="040-LG50 Matice kruhova_3d (alpi 800400 &amp; sgb 590312)">
            <a:extLst>
              <a:ext uri="{FF2B5EF4-FFF2-40B4-BE49-F238E27FC236}">
                <a16:creationId xmlns:a16="http://schemas.microsoft.com/office/drawing/2014/main" id="{73C48FE1-A009-4E9D-ADFF-3960122B7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9" t="44551" r="36909" b="42285"/>
          <a:stretch>
            <a:fillRect/>
          </a:stretch>
        </p:blipFill>
        <p:spPr bwMode="auto">
          <a:xfrm rot="16200000">
            <a:off x="6356198" y="4485573"/>
            <a:ext cx="573307" cy="41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375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0" descr="logo scaserv.bmp">
            <a:extLst>
              <a:ext uri="{FF2B5EF4-FFF2-40B4-BE49-F238E27FC236}">
                <a16:creationId xmlns:a16="http://schemas.microsoft.com/office/drawing/2014/main" id="{251B7250-261F-4178-BC21-09B7258D4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0648"/>
            <a:ext cx="3539415" cy="50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A3D722D6-DC24-4826-827B-F81FC30A1D1E}"/>
              </a:ext>
            </a:extLst>
          </p:cNvPr>
          <p:cNvSpPr txBox="1"/>
          <p:nvPr/>
        </p:nvSpPr>
        <p:spPr>
          <a:xfrm>
            <a:off x="437714" y="551656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MULTIFORM </a:t>
            </a:r>
            <a:r>
              <a:rPr lang="en-US" sz="2800" b="1" dirty="0"/>
              <a:t>&amp;</a:t>
            </a:r>
            <a:r>
              <a:rPr lang="cs-CZ" sz="2800" b="1" dirty="0"/>
              <a:t> CUPLOK</a:t>
            </a:r>
          </a:p>
        </p:txBody>
      </p:sp>
      <p:pic>
        <p:nvPicPr>
          <p:cNvPr id="9" name="Obrázek 8" descr="Obsah obrázku exteriér, obloha, budova, plot&#10;&#10;Popis vygenerován s velmi vysokou mírou spolehlivosti">
            <a:extLst>
              <a:ext uri="{FF2B5EF4-FFF2-40B4-BE49-F238E27FC236}">
                <a16:creationId xmlns:a16="http://schemas.microsoft.com/office/drawing/2014/main" id="{3137A6D0-8F6A-43CE-B917-990C1EDA65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7"/>
          <a:stretch/>
        </p:blipFill>
        <p:spPr>
          <a:xfrm>
            <a:off x="531029" y="1069327"/>
            <a:ext cx="6336704" cy="5183088"/>
          </a:xfrm>
          <a:prstGeom prst="rect">
            <a:avLst/>
          </a:prstGeom>
        </p:spPr>
      </p:pic>
      <p:sp>
        <p:nvSpPr>
          <p:cNvPr id="6" name="Rectangle 9">
            <a:extLst>
              <a:ext uri="{FF2B5EF4-FFF2-40B4-BE49-F238E27FC236}">
                <a16:creationId xmlns:a16="http://schemas.microsoft.com/office/drawing/2014/main" id="{ECA63B26-2FFD-40AD-BB9F-38B3B30FF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5661248"/>
            <a:ext cx="288032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400" b="1" dirty="0" err="1">
                <a:latin typeface="Arial" panose="020B0604020202020204" pitchFamily="34" charset="0"/>
              </a:rPr>
              <a:t>Domovinski</a:t>
            </a:r>
            <a:r>
              <a:rPr lang="cs-CZ" altLang="cs-CZ" sz="1400" b="1" dirty="0">
                <a:latin typeface="Arial" panose="020B0604020202020204" pitchFamily="34" charset="0"/>
              </a:rPr>
              <a:t> most - Chorvatsko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400" b="1" dirty="0" err="1">
                <a:latin typeface="Arial" panose="020B0604020202020204" pitchFamily="34" charset="0"/>
              </a:rPr>
              <a:t>Industrogradnja</a:t>
            </a:r>
            <a:endParaRPr lang="cs-CZ" altLang="cs-CZ" sz="1400" dirty="0">
              <a:latin typeface="Arial" panose="020B0604020202020204" pitchFamily="34" charset="0"/>
            </a:endParaRP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15E45EF3-86E6-4809-A7B2-D212847CC9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8" r="31511" b="4318"/>
          <a:stretch/>
        </p:blipFill>
        <p:spPr bwMode="auto">
          <a:xfrm>
            <a:off x="6910891" y="4499255"/>
            <a:ext cx="1863852" cy="175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3079" name="Picture 7">
            <a:extLst>
              <a:ext uri="{FF2B5EF4-FFF2-40B4-BE49-F238E27FC236}">
                <a16:creationId xmlns:a16="http://schemas.microsoft.com/office/drawing/2014/main" id="{E7080F74-3970-42F4-ADD3-3F41A89D8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8" t="29262" r="45998" b="28098"/>
          <a:stretch>
            <a:fillRect/>
          </a:stretch>
        </p:blipFill>
        <p:spPr bwMode="auto">
          <a:xfrm>
            <a:off x="6892262" y="2961123"/>
            <a:ext cx="2003591" cy="151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" name="Obrázek 3" descr="Obsah obrázku žlutá, interiér, vsedě&#10;&#10;Popis vygenerován s vysokou mírou spolehlivosti">
            <a:extLst>
              <a:ext uri="{FF2B5EF4-FFF2-40B4-BE49-F238E27FC236}">
                <a16:creationId xmlns:a16="http://schemas.microsoft.com/office/drawing/2014/main" id="{B814FB22-0629-4D48-9831-B25B3B69E8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0" t="6104" r="17681" b="45269"/>
          <a:stretch/>
        </p:blipFill>
        <p:spPr>
          <a:xfrm>
            <a:off x="7097517" y="1050521"/>
            <a:ext cx="1593080" cy="189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6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0" descr="logo scaserv.bmp">
            <a:extLst>
              <a:ext uri="{FF2B5EF4-FFF2-40B4-BE49-F238E27FC236}">
                <a16:creationId xmlns:a16="http://schemas.microsoft.com/office/drawing/2014/main" id="{251B7250-261F-4178-BC21-09B7258D4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0648"/>
            <a:ext cx="3539415" cy="50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A3D722D6-DC24-4826-827B-F81FC30A1D1E}"/>
              </a:ext>
            </a:extLst>
          </p:cNvPr>
          <p:cNvSpPr txBox="1"/>
          <p:nvPr/>
        </p:nvSpPr>
        <p:spPr>
          <a:xfrm>
            <a:off x="437714" y="551656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MULTIFORM </a:t>
            </a:r>
            <a:r>
              <a:rPr lang="en-US" sz="2800" b="1" dirty="0"/>
              <a:t>&amp;</a:t>
            </a:r>
            <a:r>
              <a:rPr lang="cs-CZ" sz="2800" b="1" dirty="0"/>
              <a:t> CUPLOK</a:t>
            </a:r>
          </a:p>
        </p:txBody>
      </p:sp>
      <p:pic>
        <p:nvPicPr>
          <p:cNvPr id="7" name="Obrázek 6" descr="Obsah obrázku obloha, exteriér, loďka, voda&#10;&#10;Popis vygenerován s velmi vysokou mírou spolehlivosti">
            <a:extLst>
              <a:ext uri="{FF2B5EF4-FFF2-40B4-BE49-F238E27FC236}">
                <a16:creationId xmlns:a16="http://schemas.microsoft.com/office/drawing/2014/main" id="{36673636-6A96-4943-AB83-BB0C68A0A2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1" b="7965"/>
          <a:stretch/>
        </p:blipFill>
        <p:spPr>
          <a:xfrm>
            <a:off x="2040980" y="1049503"/>
            <a:ext cx="5561241" cy="320722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C2DA1E8-4B2E-43DE-BBAC-B337A6E7C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4785" y="4256728"/>
            <a:ext cx="2321938" cy="243893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9ACCBBB-72C8-4CB2-BE83-751D0F233F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030" y="1050521"/>
            <a:ext cx="1416634" cy="320722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E56066A9-4883-4311-BEB7-10BB61F60E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647" y="4282824"/>
            <a:ext cx="1416634" cy="225332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6DCFB9F-ADE5-45C6-BBB4-916B07F724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7278" y="4280969"/>
            <a:ext cx="2954943" cy="225517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105366F-0A3A-4941-982F-FB7D5E0C1B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0667" y="2653115"/>
            <a:ext cx="1205296" cy="10346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6CF2EBF-54BD-45B7-BDBE-8C90B0E1ED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80667" y="3806031"/>
            <a:ext cx="1205296" cy="273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3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0" descr="logo scaserv.bmp">
            <a:extLst>
              <a:ext uri="{FF2B5EF4-FFF2-40B4-BE49-F238E27FC236}">
                <a16:creationId xmlns:a16="http://schemas.microsoft.com/office/drawing/2014/main" id="{251B7250-261F-4178-BC21-09B7258D4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0648"/>
            <a:ext cx="3539415" cy="50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A3D722D6-DC24-4826-827B-F81FC30A1D1E}"/>
              </a:ext>
            </a:extLst>
          </p:cNvPr>
          <p:cNvSpPr txBox="1"/>
          <p:nvPr/>
        </p:nvSpPr>
        <p:spPr>
          <a:xfrm>
            <a:off x="437714" y="551656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MULTIFORM </a:t>
            </a:r>
            <a:r>
              <a:rPr lang="en-US" sz="2800" b="1" dirty="0"/>
              <a:t>&amp;</a:t>
            </a:r>
            <a:r>
              <a:rPr lang="cs-CZ" sz="2800" b="1" dirty="0"/>
              <a:t> CUPLOK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ECA63B26-2FFD-40AD-BB9F-38B3B30FF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747" y="5318738"/>
            <a:ext cx="288032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400" b="1" dirty="0" err="1">
                <a:latin typeface="Arial" panose="020B0604020202020204" pitchFamily="34" charset="0"/>
              </a:rPr>
              <a:t>Domovinski</a:t>
            </a:r>
            <a:r>
              <a:rPr lang="cs-CZ" altLang="cs-CZ" sz="1400" b="1" dirty="0">
                <a:latin typeface="Arial" panose="020B0604020202020204" pitchFamily="34" charset="0"/>
              </a:rPr>
              <a:t> most - Chorvatsko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400" b="1" dirty="0" err="1">
                <a:latin typeface="Arial" panose="020B0604020202020204" pitchFamily="34" charset="0"/>
              </a:rPr>
              <a:t>Industrogradnja</a:t>
            </a:r>
            <a:endParaRPr lang="cs-CZ" altLang="cs-CZ" sz="1400" dirty="0">
              <a:latin typeface="Arial" panose="020B0604020202020204" pitchFamily="34" charset="0"/>
            </a:endParaRPr>
          </a:p>
        </p:txBody>
      </p:sp>
      <p:pic>
        <p:nvPicPr>
          <p:cNvPr id="4" name="Obrázek 3" descr="Obsah obrázku budova, exteriér, země&#10;&#10;Popis vygenerován s velmi vysokou mírou spolehlivosti">
            <a:extLst>
              <a:ext uri="{FF2B5EF4-FFF2-40B4-BE49-F238E27FC236}">
                <a16:creationId xmlns:a16="http://schemas.microsoft.com/office/drawing/2014/main" id="{82505FCE-D699-4F45-A349-93E84E6E47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39262"/>
            <a:ext cx="4876800" cy="3657600"/>
          </a:xfrm>
          <a:prstGeom prst="rect">
            <a:avLst/>
          </a:prstGeom>
        </p:spPr>
      </p:pic>
      <p:pic>
        <p:nvPicPr>
          <p:cNvPr id="8" name="Obrázek 7" descr="Obsah obrázku exteriér, země, obloha, voda&#10;&#10;Popis vygenerován s velmi vysokou mírou spolehlivosti">
            <a:extLst>
              <a:ext uri="{FF2B5EF4-FFF2-40B4-BE49-F238E27FC236}">
                <a16:creationId xmlns:a16="http://schemas.microsoft.com/office/drawing/2014/main" id="{8D112E57-5930-413A-A883-C6722CFD86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189" y="1074876"/>
            <a:ext cx="3188097" cy="2391072"/>
          </a:xfrm>
          <a:prstGeom prst="rect">
            <a:avLst/>
          </a:prstGeom>
        </p:spPr>
      </p:pic>
      <p:pic>
        <p:nvPicPr>
          <p:cNvPr id="10" name="Obrázek 9" descr="Obsah obrázku budova, nákladní auto, země, vozík&#10;&#10;Popis vygenerován s velmi vysokou mírou spolehlivosti">
            <a:extLst>
              <a:ext uri="{FF2B5EF4-FFF2-40B4-BE49-F238E27FC236}">
                <a16:creationId xmlns:a16="http://schemas.microsoft.com/office/drawing/2014/main" id="{799DA154-EFA7-4892-81F2-7025ECB79C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189" y="3869605"/>
            <a:ext cx="3188096" cy="239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5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rezentace-vzor1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ministrativní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F905E6F1E41E498C6651D4CF6F330E" ma:contentTypeVersion="0" ma:contentTypeDescription="Create a new document." ma:contentTypeScope="" ma:versionID="414163dc246ab64b56be664bbbd44e5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02da05bc6a42d4fe564e983db2b1c1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C70D9B-F789-42D7-A633-12C2EFC263D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6B2AE5E-6213-4B64-96B9-C2A6418C230B}">
  <ds:schemaRefs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http://purl.org/dc/terms/"/>
    <ds:schemaRef ds:uri="http://purl.org/dc/elements/1.1/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F63448C-D126-4B7F-B24C-191D275780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1629</TotalTime>
  <Words>459</Words>
  <Application>Microsoft Office PowerPoint</Application>
  <PresentationFormat>Předvádění na obrazovce (4:3)</PresentationFormat>
  <Paragraphs>101</Paragraphs>
  <Slides>27</Slides>
  <Notes>0</Notes>
  <HiddenSlides>0</HiddenSlides>
  <MMClips>0</MMClips>
  <ScaleCrop>false</ScaleCrop>
  <HeadingPairs>
    <vt:vector size="10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27</vt:i4>
      </vt:variant>
      <vt:variant>
        <vt:lpstr>Vlastní prezentace</vt:lpstr>
      </vt:variant>
      <vt:variant>
        <vt:i4>1</vt:i4>
      </vt:variant>
    </vt:vector>
  </HeadingPairs>
  <TitlesOfParts>
    <vt:vector size="32" baseType="lpstr">
      <vt:lpstr>Arial</vt:lpstr>
      <vt:lpstr>Calibri</vt:lpstr>
      <vt:lpstr>Prezentace-vzor1</vt:lpstr>
      <vt:lpstr>AutoCAD Drawing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Vlastní prezentace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Dagmar Lipinova</dc:creator>
  <cp:lastModifiedBy>Žoha Michal</cp:lastModifiedBy>
  <cp:revision>136</cp:revision>
  <dcterms:created xsi:type="dcterms:W3CDTF">2012-11-20T11:31:57Z</dcterms:created>
  <dcterms:modified xsi:type="dcterms:W3CDTF">2019-03-03T13:43:19Z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0x01010051F905E6F1E41E498C6651D4CF6F330E</vt:lpwstr>
  </property>
  <property fmtid="{D5CDD505-2E9C-101B-9397-08002B2CF9AE}" pid="3" name="IsMyDocuments">
    <vt:bool>true</vt:bool>
  </property>
</Properties>
</file>